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slides/slide94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83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slides/slide90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s/slide79.xml" ContentType="application/vnd.openxmlformats-officedocument.presentationml.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68.xml" ContentType="application/vnd.openxmlformats-officedocument.presentationml.slide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slides/slide9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slides/slide9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s/slide71.xml" ContentType="application/vnd.openxmlformats-officedocument.presentationml.slide+xml"/>
  <Override PartName="/ppt/slides/slide80.xml" ContentType="application/vnd.openxmlformats-officedocument.presentationml.slide+xml"/>
  <Override PartName="/ppt/slides/slide82.xml" ContentType="application/vnd.openxmlformats-officedocument.presentationml.slide+xml"/>
  <Override PartName="/ppt/slides/slide91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  <Override PartName="/ppt/slides/slide89.xml" ContentType="application/vnd.openxmlformats-officedocument.presentationml.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slides/slide78.xml" ContentType="application/vnd.openxmlformats-officedocument.presentationml.slide+xml"/>
  <Override PartName="/ppt/slides/slide87.xml" ContentType="application/vnd.openxmlformats-officedocument.presentationml.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85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s/slide92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1" r:id="rId2"/>
    <p:sldId id="256" r:id="rId3"/>
    <p:sldId id="258" r:id="rId4"/>
    <p:sldId id="259" r:id="rId5"/>
    <p:sldId id="276" r:id="rId6"/>
    <p:sldId id="257" r:id="rId7"/>
    <p:sldId id="260" r:id="rId8"/>
    <p:sldId id="261" r:id="rId9"/>
    <p:sldId id="352" r:id="rId10"/>
    <p:sldId id="353" r:id="rId11"/>
    <p:sldId id="262" r:id="rId12"/>
    <p:sldId id="263" r:id="rId13"/>
    <p:sldId id="264" r:id="rId14"/>
    <p:sldId id="266" r:id="rId15"/>
    <p:sldId id="267" r:id="rId16"/>
    <p:sldId id="268" r:id="rId17"/>
    <p:sldId id="269" r:id="rId18"/>
    <p:sldId id="270" r:id="rId19"/>
    <p:sldId id="272" r:id="rId20"/>
    <p:sldId id="277" r:id="rId21"/>
    <p:sldId id="279" r:id="rId22"/>
    <p:sldId id="280" r:id="rId23"/>
    <p:sldId id="281" r:id="rId24"/>
    <p:sldId id="282" r:id="rId25"/>
    <p:sldId id="283" r:id="rId26"/>
    <p:sldId id="284" r:id="rId27"/>
    <p:sldId id="278" r:id="rId28"/>
    <p:sldId id="273" r:id="rId29"/>
    <p:sldId id="285" r:id="rId30"/>
    <p:sldId id="274" r:id="rId31"/>
    <p:sldId id="298" r:id="rId32"/>
    <p:sldId id="286" r:id="rId33"/>
    <p:sldId id="287" r:id="rId34"/>
    <p:sldId id="288" r:id="rId35"/>
    <p:sldId id="289" r:id="rId36"/>
    <p:sldId id="290" r:id="rId37"/>
    <p:sldId id="291" r:id="rId38"/>
    <p:sldId id="293" r:id="rId39"/>
    <p:sldId id="305" r:id="rId40"/>
    <p:sldId id="292" r:id="rId41"/>
    <p:sldId id="308" r:id="rId42"/>
    <p:sldId id="309" r:id="rId43"/>
    <p:sldId id="310" r:id="rId44"/>
    <p:sldId id="311" r:id="rId45"/>
    <p:sldId id="312" r:id="rId46"/>
    <p:sldId id="313" r:id="rId47"/>
    <p:sldId id="314" r:id="rId48"/>
    <p:sldId id="318" r:id="rId49"/>
    <p:sldId id="315" r:id="rId50"/>
    <p:sldId id="316" r:id="rId51"/>
    <p:sldId id="317" r:id="rId52"/>
    <p:sldId id="319" r:id="rId53"/>
    <p:sldId id="335" r:id="rId54"/>
    <p:sldId id="332" r:id="rId55"/>
    <p:sldId id="333" r:id="rId56"/>
    <p:sldId id="334" r:id="rId57"/>
    <p:sldId id="336" r:id="rId58"/>
    <p:sldId id="337" r:id="rId59"/>
    <p:sldId id="338" r:id="rId60"/>
    <p:sldId id="339" r:id="rId61"/>
    <p:sldId id="340" r:id="rId62"/>
    <p:sldId id="294" r:id="rId63"/>
    <p:sldId id="341" r:id="rId64"/>
    <p:sldId id="342" r:id="rId65"/>
    <p:sldId id="343" r:id="rId66"/>
    <p:sldId id="344" r:id="rId67"/>
    <p:sldId id="346" r:id="rId68"/>
    <p:sldId id="347" r:id="rId69"/>
    <p:sldId id="348" r:id="rId70"/>
    <p:sldId id="349" r:id="rId71"/>
    <p:sldId id="295" r:id="rId72"/>
    <p:sldId id="297" r:id="rId73"/>
    <p:sldId id="296" r:id="rId74"/>
    <p:sldId id="320" r:id="rId75"/>
    <p:sldId id="354" r:id="rId76"/>
    <p:sldId id="327" r:id="rId77"/>
    <p:sldId id="356" r:id="rId78"/>
    <p:sldId id="357" r:id="rId79"/>
    <p:sldId id="358" r:id="rId80"/>
    <p:sldId id="323" r:id="rId81"/>
    <p:sldId id="324" r:id="rId82"/>
    <p:sldId id="321" r:id="rId83"/>
    <p:sldId id="322" r:id="rId84"/>
    <p:sldId id="355" r:id="rId85"/>
    <p:sldId id="331" r:id="rId86"/>
    <p:sldId id="299" r:id="rId87"/>
    <p:sldId id="300" r:id="rId88"/>
    <p:sldId id="301" r:id="rId89"/>
    <p:sldId id="302" r:id="rId90"/>
    <p:sldId id="350" r:id="rId91"/>
    <p:sldId id="351" r:id="rId92"/>
    <p:sldId id="303" r:id="rId93"/>
    <p:sldId id="307" r:id="rId94"/>
    <p:sldId id="275" r:id="rId95"/>
    <p:sldId id="306" r:id="rId9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70" d="100"/>
          <a:sy n="70" d="100"/>
        </p:scale>
        <p:origin x="-1386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30" d="100"/>
        <a:sy n="30" d="100"/>
      </p:scale>
      <p:origin x="0" y="0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97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26B155-EB6D-442D-8F69-DD304330E7EB}" type="datetimeFigureOut">
              <a:rPr lang="en-US" smtClean="0"/>
              <a:t>8/22/2012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669EC-9982-47FA-BF5E-D214DE5350F4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26B155-EB6D-442D-8F69-DD304330E7EB}" type="datetimeFigureOut">
              <a:rPr lang="en-US" smtClean="0"/>
              <a:t>8/22/2012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669EC-9982-47FA-BF5E-D214DE5350F4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26B155-EB6D-442D-8F69-DD304330E7EB}" type="datetimeFigureOut">
              <a:rPr lang="en-US" smtClean="0"/>
              <a:t>8/22/2012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669EC-9982-47FA-BF5E-D214DE5350F4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26B155-EB6D-442D-8F69-DD304330E7EB}" type="datetimeFigureOut">
              <a:rPr lang="en-US" smtClean="0"/>
              <a:t>8/22/2012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669EC-9982-47FA-BF5E-D214DE5350F4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26B155-EB6D-442D-8F69-DD304330E7EB}" type="datetimeFigureOut">
              <a:rPr lang="en-US" smtClean="0"/>
              <a:t>8/22/2012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669EC-9982-47FA-BF5E-D214DE5350F4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26B155-EB6D-442D-8F69-DD304330E7EB}" type="datetimeFigureOut">
              <a:rPr lang="en-US" smtClean="0"/>
              <a:t>8/22/2012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669EC-9982-47FA-BF5E-D214DE5350F4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26B155-EB6D-442D-8F69-DD304330E7EB}" type="datetimeFigureOut">
              <a:rPr lang="en-US" smtClean="0"/>
              <a:t>8/22/2012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669EC-9982-47FA-BF5E-D214DE5350F4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26B155-EB6D-442D-8F69-DD304330E7EB}" type="datetimeFigureOut">
              <a:rPr lang="en-US" smtClean="0"/>
              <a:t>8/22/2012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669EC-9982-47FA-BF5E-D214DE5350F4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26B155-EB6D-442D-8F69-DD304330E7EB}" type="datetimeFigureOut">
              <a:rPr lang="en-US" smtClean="0"/>
              <a:t>8/22/2012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669EC-9982-47FA-BF5E-D214DE5350F4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26B155-EB6D-442D-8F69-DD304330E7EB}" type="datetimeFigureOut">
              <a:rPr lang="en-US" smtClean="0"/>
              <a:t>8/22/2012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669EC-9982-47FA-BF5E-D214DE5350F4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26B155-EB6D-442D-8F69-DD304330E7EB}" type="datetimeFigureOut">
              <a:rPr lang="en-US" smtClean="0"/>
              <a:t>8/22/2012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669EC-9982-47FA-BF5E-D214DE5350F4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6B155-EB6D-442D-8F69-DD304330E7EB}" type="datetimeFigureOut">
              <a:rPr lang="en-US" smtClean="0"/>
              <a:t>8/22/2012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1669EC-9982-47FA-BF5E-D214DE5350F4}" type="slidenum">
              <a:rPr lang="en-US" smtClean="0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openxmlformats.org/officeDocument/2006/relationships/image" Target="../media/image12.jpeg"/><Relationship Id="rId4" Type="http://schemas.openxmlformats.org/officeDocument/2006/relationships/image" Target="../media/image13.jpe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jpe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hyperlink" Target="http://tt2n.blogspot.com/2009/06/fem-like-analysis-on-code.html" TargetMode="External"/><Relationship Id="rId2" Type="http://schemas.openxmlformats.org/officeDocument/2006/relationships/hyperlink" Target="http://www.tele-task.de/archive/video/flash/14029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books.google.com/books/about/The_Grand_Unified_Theory_of_Software_Eng.html?id=TLcceL3NEiMC" TargetMode="External"/><Relationship Id="rId4" Type="http://schemas.openxmlformats.org/officeDocument/2006/relationships/hyperlink" Target="https://github.com/vinodkd/guts" TargetMode="Externa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hyperlink" Target="mailto:Vinod.dinakaran@gmail.com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 Grand Unified Theory of Software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Vinod Dinakaran</a:t>
            </a:r>
          </a:p>
          <a:p>
            <a:r>
              <a:rPr lang="en-US" dirty="0" smtClean="0"/>
              <a:t>BarcampBangalore</a:t>
            </a:r>
            <a:r>
              <a:rPr lang="en-US" dirty="0" smtClean="0"/>
              <a:t> XII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202362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latin typeface="Impact" pitchFamily="34" charset="0"/>
              </a:rPr>
              <a:t>Fact: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Software development is 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smtClean="0"/>
              <a:t>the most important thing </a:t>
            </a:r>
            <a:br>
              <a:rPr lang="en-US" dirty="0" smtClean="0"/>
            </a:br>
            <a:r>
              <a:rPr lang="en-US" dirty="0" smtClean="0"/>
              <a:t>- the why – </a:t>
            </a:r>
            <a:br>
              <a:rPr lang="en-US" dirty="0" smtClean="0"/>
            </a:br>
            <a:r>
              <a:rPr lang="en-US" dirty="0" smtClean="0"/>
              <a:t>is lost </a:t>
            </a:r>
            <a:br>
              <a:rPr lang="en-US" dirty="0" smtClean="0"/>
            </a:br>
            <a:r>
              <a:rPr lang="en-US" dirty="0" smtClean="0"/>
              <a:t>so having a way to THINK about it is useful 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752600" y="1981200"/>
            <a:ext cx="6019800" cy="76944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400" cap="small" dirty="0" smtClean="0">
                <a:latin typeface="Lucida Handwriting" pitchFamily="66" charset="0"/>
              </a:rPr>
              <a:t>Inherently </a:t>
            </a:r>
            <a:r>
              <a:rPr lang="en-US" sz="4400" cap="small" dirty="0" smtClean="0">
                <a:latin typeface="Lucida Handwriting" pitchFamily="66" charset="0"/>
              </a:rPr>
              <a:t>lossy</a:t>
            </a:r>
            <a:endParaRPr lang="en-US" sz="4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743200"/>
            <a:ext cx="8229600" cy="1143000"/>
          </a:xfrm>
        </p:spPr>
        <p:txBody>
          <a:bodyPr/>
          <a:lstStyle/>
          <a:p>
            <a:r>
              <a:rPr lang="en-US" dirty="0" smtClean="0"/>
              <a:t>..and then it gets worse …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kay-1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533400"/>
            <a:ext cx="9144000" cy="57150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kay-2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533400"/>
            <a:ext cx="9144000" cy="57150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kay-4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951229" y="1600200"/>
            <a:ext cx="7241541" cy="4525963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202362"/>
          </a:xfrm>
        </p:spPr>
        <p:txBody>
          <a:bodyPr/>
          <a:lstStyle/>
          <a:p>
            <a:r>
              <a:rPr lang="en-US" dirty="0" smtClean="0">
                <a:latin typeface="Impact" pitchFamily="34" charset="0"/>
              </a:rPr>
              <a:t>Fact: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We no longer 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software that we built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… at least not fully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905000" y="3352800"/>
            <a:ext cx="5410200" cy="76944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400" u="sng" cap="small" dirty="0" smtClean="0">
                <a:latin typeface="Lucida Handwriting" pitchFamily="66" charset="0"/>
              </a:rPr>
              <a:t>Understand</a:t>
            </a:r>
            <a:r>
              <a:rPr lang="en-US" sz="4400" cap="small" dirty="0" smtClean="0"/>
              <a:t> </a:t>
            </a:r>
            <a:endParaRPr lang="en-US" sz="4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202362"/>
          </a:xfrm>
        </p:spPr>
        <p:txBody>
          <a:bodyPr/>
          <a:lstStyle/>
          <a:p>
            <a:r>
              <a:rPr lang="en-US" dirty="0" smtClean="0">
                <a:latin typeface="Impact" pitchFamily="34" charset="0"/>
              </a:rPr>
              <a:t>But: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We DO have a lot of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905000" y="2819400"/>
            <a:ext cx="5410200" cy="280076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400" cap="small" dirty="0" smtClean="0">
                <a:latin typeface="Lucida Handwriting" pitchFamily="66" charset="0"/>
              </a:rPr>
              <a:t>Micro-theories, Idioms, best practices and methodologies</a:t>
            </a:r>
            <a:r>
              <a:rPr lang="en-US" sz="4400" cap="small" dirty="0" smtClean="0"/>
              <a:t> </a:t>
            </a:r>
            <a:endParaRPr lang="en-US" sz="4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228600"/>
            <a:ext cx="7239000" cy="6248400"/>
          </a:xfrm>
        </p:spPr>
        <p:txBody>
          <a:bodyPr>
            <a:normAutofit fontScale="62500" lnSpcReduction="20000"/>
          </a:bodyPr>
          <a:lstStyle/>
          <a:p>
            <a:pPr algn="ctr">
              <a:buNone/>
            </a:pPr>
            <a:r>
              <a:rPr lang="en-US" dirty="0" smtClean="0">
                <a:latin typeface="Impact" pitchFamily="34" charset="0"/>
              </a:rPr>
              <a:t>Goto</a:t>
            </a:r>
            <a:r>
              <a:rPr lang="en-US" dirty="0" smtClean="0">
                <a:latin typeface="Impact" pitchFamily="34" charset="0"/>
              </a:rPr>
              <a:t> is harmful</a:t>
            </a:r>
          </a:p>
          <a:p>
            <a:pPr algn="ctr">
              <a:buNone/>
            </a:pPr>
            <a:endParaRPr lang="en-US" dirty="0" smtClean="0">
              <a:latin typeface="Impact" pitchFamily="34" charset="0"/>
            </a:endParaRPr>
          </a:p>
          <a:p>
            <a:pPr algn="ctr">
              <a:buNone/>
            </a:pPr>
            <a:r>
              <a:rPr lang="en-US" dirty="0" smtClean="0">
                <a:latin typeface="Algerian" pitchFamily="82" charset="0"/>
              </a:rPr>
              <a:t>Structured programming is good</a:t>
            </a:r>
          </a:p>
          <a:p>
            <a:pPr algn="ctr">
              <a:buNone/>
            </a:pPr>
            <a:r>
              <a:rPr lang="en-US" dirty="0" smtClean="0">
                <a:latin typeface="Bernard MT Condensed" pitchFamily="18" charset="0"/>
              </a:rPr>
              <a:t>Object Orientation is good; encapsulate state</a:t>
            </a:r>
          </a:p>
          <a:p>
            <a:pPr algn="ctr">
              <a:buNone/>
            </a:pPr>
            <a:r>
              <a:rPr lang="en-US" dirty="0" smtClean="0">
                <a:latin typeface="Bauhaus 93" pitchFamily="82" charset="0"/>
              </a:rPr>
              <a:t>Functional programming is good; avoid state</a:t>
            </a:r>
          </a:p>
          <a:p>
            <a:pPr algn="ctr">
              <a:buNone/>
            </a:pPr>
            <a:endParaRPr lang="en-US" dirty="0" smtClean="0">
              <a:latin typeface="Bauhaus 93" pitchFamily="82" charset="0"/>
            </a:endParaRPr>
          </a:p>
          <a:p>
            <a:pPr algn="ctr">
              <a:buNone/>
            </a:pPr>
            <a:r>
              <a:rPr lang="en-US" dirty="0" smtClean="0">
                <a:latin typeface="Tempus Sans ITC" pitchFamily="82" charset="0"/>
              </a:rPr>
              <a:t>TDD is good; test everything!</a:t>
            </a:r>
          </a:p>
          <a:p>
            <a:pPr algn="ctr">
              <a:buNone/>
            </a:pPr>
            <a:endParaRPr lang="en-US" dirty="0" smtClean="0">
              <a:latin typeface="Bauhaus 93" pitchFamily="82" charset="0"/>
            </a:endParaRPr>
          </a:p>
          <a:p>
            <a:pPr algn="ctr">
              <a:buNone/>
            </a:pPr>
            <a:r>
              <a:rPr lang="en-US" dirty="0" smtClean="0">
                <a:latin typeface="Castellar" pitchFamily="18" charset="0"/>
              </a:rPr>
              <a:t>Adding manpower to a late project makes it later</a:t>
            </a:r>
          </a:p>
          <a:p>
            <a:pPr algn="ctr">
              <a:buNone/>
            </a:pPr>
            <a:r>
              <a:rPr lang="en-US" dirty="0" smtClean="0">
                <a:latin typeface="Franklin Gothic Medium Cond" pitchFamily="34" charset="0"/>
              </a:rPr>
              <a:t>The man-month is a dangerous and fallacious myth, for it implies that man and machine are interchangeable</a:t>
            </a:r>
          </a:p>
          <a:p>
            <a:pPr algn="ctr">
              <a:buNone/>
            </a:pPr>
            <a:endParaRPr lang="en-US" dirty="0" smtClean="0">
              <a:latin typeface="Franklin Gothic Medium Cond" pitchFamily="34" charset="0"/>
            </a:endParaRPr>
          </a:p>
          <a:p>
            <a:pPr algn="ctr">
              <a:buNone/>
            </a:pPr>
            <a:r>
              <a:rPr lang="en-US" dirty="0" smtClean="0">
                <a:latin typeface="Tempus Sans ITC" pitchFamily="82" charset="0"/>
              </a:rPr>
              <a:t>You ship your organization, i.e., your code has the same shape as your org structure</a:t>
            </a:r>
          </a:p>
          <a:p>
            <a:pPr algn="ctr">
              <a:buNone/>
            </a:pPr>
            <a:endParaRPr lang="en-US" dirty="0" smtClean="0">
              <a:latin typeface="Tempus Sans ITC" pitchFamily="82" charset="0"/>
            </a:endParaRPr>
          </a:p>
          <a:p>
            <a:pPr algn="ctr">
              <a:buNone/>
            </a:pPr>
            <a:r>
              <a:rPr lang="en-US" dirty="0" smtClean="0">
                <a:latin typeface="Lucida Handwriting" pitchFamily="66" charset="0"/>
              </a:rPr>
              <a:t>Release early, release often (startups)</a:t>
            </a:r>
          </a:p>
          <a:p>
            <a:pPr algn="ctr">
              <a:buNone/>
            </a:pPr>
            <a:r>
              <a:rPr lang="en-US" dirty="0" smtClean="0">
                <a:latin typeface="Impact" pitchFamily="34" charset="0"/>
              </a:rPr>
              <a:t>Use old, proven technology (Mars rover)</a:t>
            </a:r>
          </a:p>
          <a:p>
            <a:pPr algn="ctr">
              <a:buNone/>
            </a:pPr>
            <a:endParaRPr lang="en-US" dirty="0" smtClean="0">
              <a:latin typeface="Impact" pitchFamily="34" charset="0"/>
            </a:endParaRPr>
          </a:p>
          <a:p>
            <a:pPr algn="ctr">
              <a:buNone/>
            </a:pPr>
            <a:endParaRPr lang="en-US" dirty="0" smtClean="0">
              <a:latin typeface="Impact" pitchFamily="34" charset="0"/>
            </a:endParaRPr>
          </a:p>
          <a:p>
            <a:pPr algn="ctr">
              <a:buNone/>
            </a:pPr>
            <a:r>
              <a:rPr lang="en-US" dirty="0" smtClean="0"/>
              <a:t>Hardware doubles in performance every 18 months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543800" y="304800"/>
            <a:ext cx="1295400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 program</a:t>
            </a:r>
          </a:p>
          <a:p>
            <a:endParaRPr lang="en-US" dirty="0"/>
          </a:p>
          <a:p>
            <a:r>
              <a:rPr lang="en-US" dirty="0" smtClean="0"/>
              <a:t>n programs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1-n </a:t>
            </a:r>
            <a:r>
              <a:rPr lang="en-US" dirty="0" smtClean="0"/>
              <a:t>devs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1 pm</a:t>
            </a:r>
          </a:p>
          <a:p>
            <a:endParaRPr lang="en-US" dirty="0"/>
          </a:p>
          <a:p>
            <a:r>
              <a:rPr lang="en-US" dirty="0" smtClean="0"/>
              <a:t>n pm’s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1 org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n orgs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the world</a:t>
            </a:r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7543800" y="304800"/>
            <a:ext cx="0" cy="6186309"/>
          </a:xfrm>
          <a:prstGeom prst="straightConnector1">
            <a:avLst/>
          </a:prstGeom>
          <a:ln w="254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Remind you of something?</a:t>
            </a:r>
            <a:endParaRPr lang="en-US" dirty="0"/>
          </a:p>
        </p:txBody>
      </p:sp>
      <p:pic>
        <p:nvPicPr>
          <p:cNvPr id="4" name="Content Placeholder 3" descr="men-elephant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066800" y="1475679"/>
            <a:ext cx="6881389" cy="5153721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…or in comparison to science..</a:t>
            </a:r>
            <a:endParaRPr lang="en-US" dirty="0"/>
          </a:p>
        </p:txBody>
      </p:sp>
      <p:pic>
        <p:nvPicPr>
          <p:cNvPr id="4" name="Content Placeholder 3" descr="kuhnian_science_overview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1143000"/>
            <a:ext cx="9144000" cy="4791456"/>
          </a:xfrm>
        </p:spPr>
      </p:pic>
      <p:sp>
        <p:nvSpPr>
          <p:cNvPr id="5" name="Oval 4"/>
          <p:cNvSpPr/>
          <p:nvPr/>
        </p:nvSpPr>
        <p:spPr>
          <a:xfrm>
            <a:off x="228600" y="2590800"/>
            <a:ext cx="1828800" cy="2590800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" name="Shape 6"/>
          <p:cNvCxnSpPr>
            <a:stCxn id="5" idx="4"/>
          </p:cNvCxnSpPr>
          <p:nvPr/>
        </p:nvCxnSpPr>
        <p:spPr>
          <a:xfrm rot="5400000" flipH="1" flipV="1">
            <a:off x="1866900" y="4229100"/>
            <a:ext cx="228600" cy="1676400"/>
          </a:xfrm>
          <a:prstGeom prst="curvedConnector4">
            <a:avLst>
              <a:gd name="adj1" fmla="val -100000"/>
              <a:gd name="adj2" fmla="val 99254"/>
            </a:avLst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28600" y="5715000"/>
            <a:ext cx="1143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We are here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209800" y="5715000"/>
            <a:ext cx="1295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We need to be here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0" y="1371600"/>
            <a:ext cx="152400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 descr="kuhn-cover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772400" y="4953000"/>
            <a:ext cx="1057275" cy="16668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 Grand Unified Theory of Software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Vinod Dinakaran</a:t>
            </a:r>
          </a:p>
          <a:p>
            <a:r>
              <a:rPr lang="en-US" dirty="0" smtClean="0"/>
              <a:t>BarcampBangalore</a:t>
            </a:r>
            <a:r>
              <a:rPr lang="en-US" dirty="0" smtClean="0"/>
              <a:t> XII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 rot="20610841">
            <a:off x="303226" y="1101643"/>
            <a:ext cx="261950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5400" b="1" cap="none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Towards</a:t>
            </a:r>
            <a:endParaRPr lang="en-US" sz="5400" b="1" cap="none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grpSp>
        <p:nvGrpSpPr>
          <p:cNvPr id="16" name="Group 15"/>
          <p:cNvGrpSpPr/>
          <p:nvPr/>
        </p:nvGrpSpPr>
        <p:grpSpPr>
          <a:xfrm rot="1552400">
            <a:off x="1075852" y="2271367"/>
            <a:ext cx="457200" cy="762000"/>
            <a:chOff x="1219200" y="2514600"/>
            <a:chExt cx="457200" cy="762000"/>
          </a:xfrm>
        </p:grpSpPr>
        <p:cxnSp>
          <p:nvCxnSpPr>
            <p:cNvPr id="11" name="Straight Connector 10"/>
            <p:cNvCxnSpPr/>
            <p:nvPr/>
          </p:nvCxnSpPr>
          <p:spPr>
            <a:xfrm>
              <a:off x="1219200" y="2514600"/>
              <a:ext cx="152400" cy="762000"/>
            </a:xfrm>
            <a:prstGeom prst="line">
              <a:avLst/>
            </a:prstGeom>
            <a:ln w="34925" cmpd="thinThick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1295400" y="2895600"/>
              <a:ext cx="381000" cy="152400"/>
            </a:xfrm>
            <a:prstGeom prst="line">
              <a:avLst/>
            </a:prstGeom>
            <a:ln w="34925" cmpd="thinThick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819400"/>
            <a:ext cx="8229600" cy="1143000"/>
          </a:xfrm>
          <a:solidFill>
            <a:schemeClr val="accent1">
              <a:alpha val="50000"/>
            </a:schemeClr>
          </a:solidFill>
        </p:spPr>
        <p:txBody>
          <a:bodyPr/>
          <a:lstStyle/>
          <a:p>
            <a:r>
              <a:rPr lang="en-US" dirty="0" smtClean="0"/>
              <a:t>So what?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bad-1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438399" y="152400"/>
            <a:ext cx="4672827" cy="6400800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Integration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Webapp</a:t>
            </a:r>
            <a:endParaRPr lang="en-US" dirty="0"/>
          </a:p>
        </p:txBody>
      </p:sp>
      <p:pic>
        <p:nvPicPr>
          <p:cNvPr id="5" name="Content Placeholder 4" descr="bad-3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990600" y="1295400"/>
            <a:ext cx="6934200" cy="5193957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Enterprise App</a:t>
            </a:r>
            <a:endParaRPr lang="en-US" dirty="0"/>
          </a:p>
        </p:txBody>
      </p:sp>
      <p:pic>
        <p:nvPicPr>
          <p:cNvPr id="4" name="Content Placeholder 3" descr="bad-2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809625" y="1447800"/>
            <a:ext cx="7648575" cy="5089779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 Org</a:t>
            </a:r>
            <a:endParaRPr lang="en-US" dirty="0"/>
          </a:p>
        </p:txBody>
      </p:sp>
      <p:pic>
        <p:nvPicPr>
          <p:cNvPr id="4" name="Content Placeholder 3" descr="bad-4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066800" y="1447800"/>
            <a:ext cx="7543800" cy="5177663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>
              <a:buNone/>
            </a:pPr>
            <a:r>
              <a:rPr lang="en-US" dirty="0" smtClean="0"/>
              <a:t>I don’t mean to be trite or doomsday prophesying</a:t>
            </a:r>
          </a:p>
          <a:p>
            <a:pPr algn="ctr">
              <a:buNone/>
            </a:pPr>
            <a:endParaRPr lang="en-US" dirty="0"/>
          </a:p>
          <a:p>
            <a:pPr algn="ctr">
              <a:buNone/>
            </a:pPr>
            <a:endParaRPr lang="en-US" dirty="0" smtClean="0"/>
          </a:p>
          <a:p>
            <a:pPr algn="ctr">
              <a:buNone/>
            </a:pPr>
            <a:r>
              <a:rPr lang="en-US" dirty="0" smtClean="0"/>
              <a:t>…. Just putting into a few pictures what might take a whole lot of slides </a:t>
            </a:r>
            <a:r>
              <a:rPr lang="en-US" dirty="0" smtClean="0">
                <a:sym typeface="Wingdings" pitchFamily="2" charset="2"/>
              </a:rPr>
              <a:t>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819400"/>
            <a:ext cx="8229600" cy="1143000"/>
          </a:xfrm>
          <a:solidFill>
            <a:schemeClr val="accent1">
              <a:alpha val="50000"/>
            </a:schemeClr>
          </a:solidFill>
        </p:spPr>
        <p:txBody>
          <a:bodyPr/>
          <a:lstStyle/>
          <a:p>
            <a:r>
              <a:rPr lang="en-US" dirty="0" smtClean="0"/>
              <a:t>Approaches to a solution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onering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19200" y="838200"/>
            <a:ext cx="6272694" cy="5410200"/>
          </a:xfrm>
          <a:prstGeom prst="rect">
            <a:avLst/>
          </a:prstGeom>
        </p:spPr>
      </p:pic>
      <p:pic>
        <p:nvPicPr>
          <p:cNvPr id="4" name="Content Placeholder 3" descr="bad-1.jp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228600" y="2219325"/>
            <a:ext cx="1828800" cy="2505075"/>
          </a:xfrm>
        </p:spPr>
      </p:pic>
      <p:pic>
        <p:nvPicPr>
          <p:cNvPr id="5" name="Picture 4" descr="bad-2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296025" y="2362200"/>
            <a:ext cx="2619375" cy="1743075"/>
          </a:xfrm>
          <a:prstGeom prst="rect">
            <a:avLst/>
          </a:prstGeom>
        </p:spPr>
      </p:pic>
      <p:pic>
        <p:nvPicPr>
          <p:cNvPr id="6" name="Picture 5" descr="bad-3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095625" y="152400"/>
            <a:ext cx="2466975" cy="1847850"/>
          </a:xfrm>
          <a:prstGeom prst="rect">
            <a:avLst/>
          </a:prstGeom>
        </p:spPr>
      </p:pic>
      <p:pic>
        <p:nvPicPr>
          <p:cNvPr id="7" name="Picture 6" descr="bad-4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895600" y="4857750"/>
            <a:ext cx="2581275" cy="17716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743200" y="2514600"/>
            <a:ext cx="32004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Identify</a:t>
            </a:r>
          </a:p>
          <a:p>
            <a:pPr algn="ctr"/>
            <a:r>
              <a:rPr lang="en-US" sz="3200" dirty="0" smtClean="0"/>
              <a:t>Measure</a:t>
            </a:r>
          </a:p>
          <a:p>
            <a:pPr algn="ctr"/>
            <a:r>
              <a:rPr lang="en-US" sz="3200" dirty="0" smtClean="0"/>
              <a:t>Correct</a:t>
            </a:r>
          </a:p>
          <a:p>
            <a:pPr algn="ctr"/>
            <a:r>
              <a:rPr lang="en-US" sz="3200" dirty="0" smtClean="0"/>
              <a:t>Avoid</a:t>
            </a:r>
            <a:endParaRPr lang="en-US" sz="3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295400"/>
            <a:ext cx="8229600" cy="4038600"/>
          </a:xfrm>
        </p:spPr>
        <p:txBody>
          <a:bodyPr/>
          <a:lstStyle/>
          <a:p>
            <a:pPr>
              <a:buNone/>
            </a:pPr>
            <a:r>
              <a:rPr lang="en-US" dirty="0" smtClean="0"/>
              <a:t>One paradigm	=&gt; Unified</a:t>
            </a:r>
          </a:p>
          <a:p>
            <a:pPr>
              <a:buNone/>
            </a:pPr>
            <a:r>
              <a:rPr lang="en-US" dirty="0" smtClean="0"/>
              <a:t>				      </a:t>
            </a:r>
            <a:r>
              <a:rPr lang="en-US" dirty="0" smtClean="0"/>
              <a:t>Simple</a:t>
            </a:r>
            <a:endParaRPr lang="en-US" dirty="0" smtClean="0"/>
          </a:p>
          <a:p>
            <a:pPr>
              <a:buNone/>
            </a:pPr>
            <a:r>
              <a:rPr lang="en-US" dirty="0" smtClean="0"/>
              <a:t>No schools		=&gt; Consistent</a:t>
            </a:r>
          </a:p>
          <a:p>
            <a:pPr>
              <a:buNone/>
            </a:pPr>
            <a:r>
              <a:rPr lang="en-US" dirty="0" smtClean="0"/>
              <a:t>				     </a:t>
            </a:r>
            <a:r>
              <a:rPr lang="en-US" dirty="0" smtClean="0"/>
              <a:t>Defined scope</a:t>
            </a:r>
            <a:endParaRPr lang="en-US" dirty="0" smtClean="0"/>
          </a:p>
          <a:p>
            <a:pPr>
              <a:buNone/>
            </a:pPr>
            <a:r>
              <a:rPr lang="en-US" dirty="0" smtClean="0"/>
              <a:t>Puzzle Solving	=&gt; Definition &amp; Explanation</a:t>
            </a:r>
          </a:p>
          <a:p>
            <a:pPr>
              <a:buNone/>
            </a:pPr>
            <a:r>
              <a:rPr lang="en-US" dirty="0" smtClean="0"/>
              <a:t>Research 		=&gt; Falsifiable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819400"/>
            <a:ext cx="8229600" cy="1143000"/>
          </a:xfrm>
        </p:spPr>
        <p:txBody>
          <a:bodyPr/>
          <a:lstStyle/>
          <a:p>
            <a:r>
              <a:rPr lang="en-US" dirty="0" smtClean="0"/>
              <a:t>i.e., a Unified Theory of Software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I’ll talk about…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52999"/>
          </a:xfrm>
        </p:spPr>
        <p:txBody>
          <a:bodyPr>
            <a:normAutofit lnSpcReduction="10000"/>
          </a:bodyPr>
          <a:lstStyle/>
          <a:p>
            <a:pPr>
              <a:buNone/>
            </a:pPr>
            <a:r>
              <a:rPr lang="en-US" b="1" dirty="0" smtClean="0"/>
              <a:t>The problem</a:t>
            </a:r>
          </a:p>
          <a:p>
            <a:pPr algn="r">
              <a:buNone/>
            </a:pPr>
            <a:r>
              <a:rPr lang="en-US" sz="2800" dirty="0" smtClean="0"/>
              <a:t>We don’t have a theory of software</a:t>
            </a:r>
          </a:p>
          <a:p>
            <a:pPr>
              <a:buNone/>
            </a:pPr>
            <a:r>
              <a:rPr lang="en-US" b="1" dirty="0" smtClean="0"/>
              <a:t>So what?</a:t>
            </a:r>
          </a:p>
          <a:p>
            <a:pPr algn="r">
              <a:buNone/>
            </a:pPr>
            <a:r>
              <a:rPr lang="en-US" sz="2800" dirty="0"/>
              <a:t>Why this is a </a:t>
            </a:r>
            <a:r>
              <a:rPr lang="en-US" sz="2800" dirty="0" smtClean="0"/>
              <a:t>problem</a:t>
            </a:r>
          </a:p>
          <a:p>
            <a:pPr>
              <a:buNone/>
            </a:pPr>
            <a:r>
              <a:rPr lang="en-US" b="1" dirty="0" smtClean="0"/>
              <a:t>An approach (or two)</a:t>
            </a:r>
          </a:p>
          <a:p>
            <a:pPr algn="r">
              <a:buNone/>
            </a:pPr>
            <a:r>
              <a:rPr lang="en-US" sz="2800" dirty="0" smtClean="0"/>
              <a:t>How we can arrive at a Theory, </a:t>
            </a:r>
          </a:p>
          <a:p>
            <a:pPr algn="r">
              <a:buNone/>
            </a:pPr>
            <a:r>
              <a:rPr lang="en-US" sz="2800" dirty="0" smtClean="0"/>
              <a:t>and a Grand one at that </a:t>
            </a:r>
            <a:r>
              <a:rPr lang="en-US" sz="2800" dirty="0" smtClean="0">
                <a:sym typeface="Wingdings" pitchFamily="2" charset="2"/>
              </a:rPr>
              <a:t></a:t>
            </a:r>
          </a:p>
          <a:p>
            <a:pPr>
              <a:buNone/>
            </a:pPr>
            <a:r>
              <a:rPr lang="en-US" sz="2800" b="1" dirty="0" smtClean="0"/>
              <a:t>And then do what?</a:t>
            </a:r>
          </a:p>
          <a:p>
            <a:pPr algn="r">
              <a:buNone/>
            </a:pPr>
            <a:r>
              <a:rPr lang="en-US" sz="2800" dirty="0" smtClean="0"/>
              <a:t>Use it to understand software better </a:t>
            </a:r>
          </a:p>
          <a:p>
            <a:pPr algn="r">
              <a:buNone/>
            </a:pPr>
            <a:r>
              <a:rPr lang="en-US" sz="2800" dirty="0" smtClean="0"/>
              <a:t>and probably write software better </a:t>
            </a:r>
            <a:endParaRPr lang="en-US" sz="2800" dirty="0" smtClean="0">
              <a:sym typeface="Wingdings" pitchFamily="2" charset="2"/>
            </a:endParaRPr>
          </a:p>
          <a:p>
            <a:pPr algn="r">
              <a:buNone/>
            </a:pPr>
            <a:endParaRPr lang="en-US" sz="2800" dirty="0" smtClean="0">
              <a:sym typeface="Wingdings" pitchFamily="2" charset="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 dirty="0" smtClean="0"/>
              <a:t>A brief tangent before we start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076339"/>
            <a:ext cx="3657599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43475" y="3352800"/>
            <a:ext cx="3819525" cy="1457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13" descr="gutse-cover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71600" y="4495800"/>
            <a:ext cx="1473481" cy="2083594"/>
          </a:xfrm>
          <a:prstGeom prst="rect">
            <a:avLst/>
          </a:prstGeom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460397" y="1533539"/>
            <a:ext cx="3340203" cy="18192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TextBox 18"/>
          <p:cNvSpPr txBox="1"/>
          <p:nvPr/>
        </p:nvSpPr>
        <p:spPr>
          <a:xfrm>
            <a:off x="5486400" y="1143000"/>
            <a:ext cx="32004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“Sw FEM” post </a:t>
            </a:r>
          </a:p>
          <a:p>
            <a:pPr algn="ctr"/>
            <a:r>
              <a:rPr lang="en-US" sz="3200" dirty="0" smtClean="0"/>
              <a:t>+ GUTS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85800" y="3606225"/>
            <a:ext cx="3200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Waitaminnit</a:t>
            </a:r>
            <a:r>
              <a:rPr lang="en-US" sz="3200" dirty="0" smtClean="0"/>
              <a:t>…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572000" y="5816025"/>
            <a:ext cx="3200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…GUTSE!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 complementary approaches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762000" y="1295400"/>
            <a:ext cx="4648200" cy="4343400"/>
            <a:chOff x="1600200" y="1524000"/>
            <a:chExt cx="5638800" cy="4876800"/>
          </a:xfrm>
        </p:grpSpPr>
        <p:sp>
          <p:nvSpPr>
            <p:cNvPr id="4" name="Oval 3"/>
            <p:cNvSpPr/>
            <p:nvPr/>
          </p:nvSpPr>
          <p:spPr>
            <a:xfrm>
              <a:off x="1600200" y="1524000"/>
              <a:ext cx="5638800" cy="4876800"/>
            </a:xfrm>
            <a:prstGeom prst="ellipse">
              <a:avLst/>
            </a:prstGeom>
            <a:solidFill>
              <a:schemeClr val="accent1">
                <a:alpha val="50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 smtClean="0"/>
                <a:t>GUT</a:t>
              </a:r>
              <a:r>
                <a:rPr lang="en-US" sz="4000" dirty="0" smtClean="0"/>
                <a:t>SE</a:t>
              </a:r>
              <a:endParaRPr lang="en-US" sz="4000" dirty="0"/>
            </a:p>
          </p:txBody>
        </p:sp>
        <p:sp>
          <p:nvSpPr>
            <p:cNvPr id="5" name="Oval 4"/>
            <p:cNvSpPr/>
            <p:nvPr/>
          </p:nvSpPr>
          <p:spPr>
            <a:xfrm>
              <a:off x="4343400" y="3200400"/>
              <a:ext cx="2286000" cy="2362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GUT</a:t>
              </a:r>
              <a:r>
                <a:rPr lang="en-US" sz="4000" dirty="0" smtClean="0"/>
                <a:t>S</a:t>
              </a:r>
              <a:endParaRPr lang="en-US" sz="4000" dirty="0"/>
            </a:p>
          </p:txBody>
        </p:sp>
      </p:grpSp>
      <p:sp>
        <p:nvSpPr>
          <p:cNvPr id="10" name="Line Callout 2 (Accent Bar) 9"/>
          <p:cNvSpPr/>
          <p:nvPr/>
        </p:nvSpPr>
        <p:spPr>
          <a:xfrm>
            <a:off x="5410200" y="1447800"/>
            <a:ext cx="3124200" cy="609600"/>
          </a:xfrm>
          <a:prstGeom prst="accent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25933"/>
              <a:gd name="adj6" fmla="val -3705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Focus on the whole process of Software Engineering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Line Callout 2 (Accent Bar) 10"/>
          <p:cNvSpPr/>
          <p:nvPr/>
        </p:nvSpPr>
        <p:spPr>
          <a:xfrm>
            <a:off x="5562600" y="4800600"/>
            <a:ext cx="3124200" cy="1143000"/>
          </a:xfrm>
          <a:prstGeom prst="accent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57649"/>
              <a:gd name="adj6" fmla="val -44483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Focus on the outcome of  the process : the Software itself;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Its evolution etc</a:t>
            </a:r>
            <a:endParaRPr 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normal science needs…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19400" y="1371600"/>
            <a:ext cx="5867400" cy="51054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dirty="0" smtClean="0"/>
              <a:t>Axioms: Givens, “Taken for </a:t>
            </a:r>
            <a:r>
              <a:rPr lang="en-US" dirty="0" smtClean="0"/>
              <a:t>granted”s</a:t>
            </a:r>
            <a:r>
              <a:rPr lang="en-US" dirty="0" smtClean="0"/>
              <a:t>, universal truths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/>
              <a:t>Theories: Assumptions based on the axioms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/>
              <a:t>Laws: Proven theories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/>
              <a:t>Application of the Science</a:t>
            </a:r>
            <a:endParaRPr lang="en-US" dirty="0"/>
          </a:p>
        </p:txBody>
      </p:sp>
      <p:pic>
        <p:nvPicPr>
          <p:cNvPr id="4" name="Picture 3" descr="axiom-captobvious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62000" y="1524000"/>
            <a:ext cx="1981200" cy="1144500"/>
          </a:xfrm>
          <a:prstGeom prst="rect">
            <a:avLst/>
          </a:prstGeom>
        </p:spPr>
      </p:pic>
      <p:pic>
        <p:nvPicPr>
          <p:cNvPr id="5" name="Picture 4" descr="theory-evol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62000" y="2895600"/>
            <a:ext cx="1981200" cy="1295400"/>
          </a:xfrm>
          <a:prstGeom prst="rect">
            <a:avLst/>
          </a:prstGeom>
        </p:spPr>
      </p:pic>
      <p:pic>
        <p:nvPicPr>
          <p:cNvPr id="6" name="Picture 5" descr="law-emc2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62000" y="4267201"/>
            <a:ext cx="1990725" cy="1066800"/>
          </a:xfrm>
          <a:prstGeom prst="rect">
            <a:avLst/>
          </a:prstGeom>
        </p:spPr>
      </p:pic>
      <p:pic>
        <p:nvPicPr>
          <p:cNvPr id="7" name="Picture 6" descr="app-nukereactor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62000" y="5486400"/>
            <a:ext cx="1981200" cy="1219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91000" y="2970300"/>
            <a:ext cx="3657600" cy="1066800"/>
          </a:xfrm>
          <a:solidFill>
            <a:schemeClr val="accent1">
              <a:alpha val="50000"/>
            </a:schemeClr>
          </a:solidFill>
        </p:spPr>
        <p:txBody>
          <a:bodyPr>
            <a:normAutofit/>
          </a:bodyPr>
          <a:lstStyle/>
          <a:p>
            <a:pPr>
              <a:buNone/>
            </a:pPr>
            <a:r>
              <a:rPr lang="en-US" dirty="0" smtClean="0"/>
              <a:t>GUTSE: Axioms</a:t>
            </a:r>
          </a:p>
        </p:txBody>
      </p:sp>
      <p:pic>
        <p:nvPicPr>
          <p:cNvPr id="4" name="Picture 3" descr="axiom-captobvious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133600" y="2894100"/>
            <a:ext cx="1981200" cy="13731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8194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Q: What do we do when we write software?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8288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A: </a:t>
            </a:r>
            <a:br>
              <a:rPr lang="en-US" dirty="0" smtClean="0"/>
            </a:br>
            <a:r>
              <a:rPr lang="en-US" dirty="0" smtClean="0"/>
              <a:t>We solve problems using machines</a:t>
            </a:r>
            <a:endParaRPr lang="en-US" dirty="0"/>
          </a:p>
        </p:txBody>
      </p:sp>
      <p:pic>
        <p:nvPicPr>
          <p:cNvPr id="4" name="Picture 3" descr="gutse-mind-ico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95400" y="4495800"/>
            <a:ext cx="1095528" cy="1476581"/>
          </a:xfrm>
          <a:prstGeom prst="rect">
            <a:avLst/>
          </a:prstGeom>
        </p:spPr>
      </p:pic>
      <p:pic>
        <p:nvPicPr>
          <p:cNvPr id="5" name="Picture 4" descr="gutse-vnm-icon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477000" y="4267200"/>
            <a:ext cx="1066800" cy="1752600"/>
          </a:xfrm>
          <a:prstGeom prst="rect">
            <a:avLst/>
          </a:prstGeom>
        </p:spPr>
      </p:pic>
      <p:cxnSp>
        <p:nvCxnSpPr>
          <p:cNvPr id="7" name="Straight Arrow Connector 6"/>
          <p:cNvCxnSpPr>
            <a:endCxn id="4" idx="0"/>
          </p:cNvCxnSpPr>
          <p:nvPr/>
        </p:nvCxnSpPr>
        <p:spPr>
          <a:xfrm>
            <a:off x="1219200" y="2971800"/>
            <a:ext cx="623964" cy="1524000"/>
          </a:xfrm>
          <a:prstGeom prst="straightConnector1">
            <a:avLst/>
          </a:prstGeom>
          <a:ln w="349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endCxn id="5" idx="0"/>
          </p:cNvCxnSpPr>
          <p:nvPr/>
        </p:nvCxnSpPr>
        <p:spPr>
          <a:xfrm flipH="1">
            <a:off x="7010400" y="2971800"/>
            <a:ext cx="609600" cy="1295400"/>
          </a:xfrm>
          <a:prstGeom prst="straightConnector1">
            <a:avLst/>
          </a:prstGeom>
          <a:ln w="349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6764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Actually….</a:t>
            </a:r>
            <a:br>
              <a:rPr lang="en-US" dirty="0" smtClean="0"/>
            </a:b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smtClean="0"/>
              <a:t>We solve problems</a:t>
            </a:r>
            <a:r>
              <a:rPr lang="en-US" dirty="0"/>
              <a:t> </a:t>
            </a:r>
            <a:r>
              <a:rPr lang="en-US" dirty="0" smtClean="0">
                <a:solidFill>
                  <a:srgbClr val="FF0000"/>
                </a:solidFill>
              </a:rPr>
              <a:t>&amp; encode the solutions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strike="sngStrike" dirty="0"/>
              <a:t>using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FF0000"/>
                </a:solidFill>
              </a:rPr>
              <a:t>so that</a:t>
            </a:r>
            <a:r>
              <a:rPr lang="en-US" dirty="0" smtClean="0"/>
              <a:t> machines </a:t>
            </a:r>
            <a:r>
              <a:rPr lang="en-US" dirty="0" smtClean="0">
                <a:solidFill>
                  <a:srgbClr val="FF0000"/>
                </a:solidFill>
              </a:rPr>
              <a:t>can run them instead of us</a:t>
            </a:r>
            <a:endParaRPr lang="en-US" dirty="0">
              <a:solidFill>
                <a:srgbClr val="FF0000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914400" y="4641373"/>
            <a:ext cx="7543800" cy="2064227"/>
            <a:chOff x="914400" y="4641373"/>
            <a:chExt cx="7543800" cy="2064227"/>
          </a:xfrm>
        </p:grpSpPr>
        <p:pic>
          <p:nvPicPr>
            <p:cNvPr id="4098" name="Picture 2" descr="D:\vinod\Personal\projects\bcb12\gutse-vnm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4243388" y="4641373"/>
              <a:ext cx="4214812" cy="2064227"/>
            </a:xfrm>
            <a:prstGeom prst="rect">
              <a:avLst/>
            </a:prstGeom>
            <a:noFill/>
          </p:spPr>
        </p:pic>
        <p:pic>
          <p:nvPicPr>
            <p:cNvPr id="4099" name="Picture 3" descr="D:\vinod\Personal\projects\bcb12\gutse-mind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914400" y="4648200"/>
              <a:ext cx="4555101" cy="2057400"/>
            </a:xfrm>
            <a:prstGeom prst="rect">
              <a:avLst/>
            </a:prstGeom>
            <a:noFill/>
          </p:spPr>
        </p:pic>
      </p:grpSp>
      <p:sp>
        <p:nvSpPr>
          <p:cNvPr id="6" name="TextBox 5"/>
          <p:cNvSpPr txBox="1"/>
          <p:nvPr/>
        </p:nvSpPr>
        <p:spPr>
          <a:xfrm>
            <a:off x="1143000" y="6172200"/>
            <a:ext cx="1600200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Problem</a:t>
            </a:r>
          </a:p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438400" y="6019800"/>
            <a:ext cx="1600200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886200" y="6135469"/>
            <a:ext cx="1828800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Coded Solution</a:t>
            </a:r>
          </a:p>
          <a:p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562600" y="6135469"/>
            <a:ext cx="1600200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934200" y="6031468"/>
            <a:ext cx="18288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Running Solution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2133600" y="76200"/>
            <a:ext cx="5029200" cy="2133600"/>
            <a:chOff x="2209800" y="609600"/>
            <a:chExt cx="5029200" cy="2133600"/>
          </a:xfrm>
        </p:grpSpPr>
        <p:pic>
          <p:nvPicPr>
            <p:cNvPr id="8" name="Picture 3" descr="D:\vinod\Personal\projects\bcb12\gutse-mind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209800" y="609600"/>
              <a:ext cx="4555101" cy="2057400"/>
            </a:xfrm>
            <a:prstGeom prst="rect">
              <a:avLst/>
            </a:prstGeom>
            <a:noFill/>
          </p:spPr>
        </p:pic>
        <p:sp>
          <p:nvSpPr>
            <p:cNvPr id="9" name="TextBox 8"/>
            <p:cNvSpPr txBox="1"/>
            <p:nvPr/>
          </p:nvSpPr>
          <p:spPr>
            <a:xfrm>
              <a:off x="2362200" y="2096869"/>
              <a:ext cx="1600200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Problem</a:t>
              </a:r>
            </a:p>
            <a:p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410200" y="2057400"/>
              <a:ext cx="1828800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Solution</a:t>
              </a:r>
            </a:p>
            <a:p>
              <a:endParaRPr lang="en-US" dirty="0"/>
            </a:p>
          </p:txBody>
        </p:sp>
      </p:grpSp>
      <p:pic>
        <p:nvPicPr>
          <p:cNvPr id="11" name="Picture 2" descr="D:\vinod\Personal\projects\bcb12\gutse-vnm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38388" y="1981200"/>
            <a:ext cx="4214812" cy="2064227"/>
          </a:xfrm>
          <a:prstGeom prst="rect">
            <a:avLst/>
          </a:prstGeom>
          <a:noFill/>
        </p:spPr>
      </p:pic>
      <p:sp>
        <p:nvSpPr>
          <p:cNvPr id="13" name="TextBox 12"/>
          <p:cNvSpPr txBox="1"/>
          <p:nvPr/>
        </p:nvSpPr>
        <p:spPr>
          <a:xfrm>
            <a:off x="2362200" y="3392269"/>
            <a:ext cx="1600200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Encoded Solution</a:t>
            </a:r>
          </a:p>
          <a:p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410200" y="3352800"/>
            <a:ext cx="1828800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Solution to problem</a:t>
            </a:r>
          </a:p>
          <a:p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3810000" y="1447801"/>
            <a:ext cx="12192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3886200" y="3581400"/>
            <a:ext cx="12192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grpSp>
        <p:nvGrpSpPr>
          <p:cNvPr id="23" name="Group 22"/>
          <p:cNvGrpSpPr/>
          <p:nvPr/>
        </p:nvGrpSpPr>
        <p:grpSpPr>
          <a:xfrm>
            <a:off x="2133600" y="4495800"/>
            <a:ext cx="4876800" cy="2057400"/>
            <a:chOff x="2133600" y="4343400"/>
            <a:chExt cx="4876800" cy="2057400"/>
          </a:xfrm>
        </p:grpSpPr>
        <p:grpSp>
          <p:nvGrpSpPr>
            <p:cNvPr id="18" name="Group 17"/>
            <p:cNvGrpSpPr/>
            <p:nvPr/>
          </p:nvGrpSpPr>
          <p:grpSpPr>
            <a:xfrm>
              <a:off x="2133600" y="4343400"/>
              <a:ext cx="4876800" cy="2057400"/>
              <a:chOff x="2209800" y="609600"/>
              <a:chExt cx="4876800" cy="2057400"/>
            </a:xfrm>
          </p:grpSpPr>
          <p:pic>
            <p:nvPicPr>
              <p:cNvPr id="19" name="Picture 3" descr="D:\vinod\Personal\projects\bcb12\gutse-mind.pn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2209800" y="609600"/>
                <a:ext cx="4555101" cy="2057400"/>
              </a:xfrm>
              <a:prstGeom prst="rect">
                <a:avLst/>
              </a:prstGeom>
              <a:noFill/>
            </p:spPr>
          </p:pic>
          <p:sp>
            <p:nvSpPr>
              <p:cNvPr id="20" name="TextBox 19"/>
              <p:cNvSpPr txBox="1"/>
              <p:nvPr/>
            </p:nvSpPr>
            <p:spPr>
              <a:xfrm>
                <a:off x="2362200" y="2286000"/>
                <a:ext cx="1600200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endParaRPr lang="en-US" dirty="0" smtClean="0"/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5257800" y="2286000"/>
                <a:ext cx="1828800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endParaRPr lang="en-US" dirty="0" smtClean="0"/>
              </a:p>
            </p:txBody>
          </p:sp>
        </p:grpSp>
        <p:pic>
          <p:nvPicPr>
            <p:cNvPr id="22" name="Picture 21" descr="gutse-xformer.pn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886200" y="4419600"/>
              <a:ext cx="914399" cy="1600199"/>
            </a:xfrm>
            <a:prstGeom prst="rect">
              <a:avLst/>
            </a:prstGeom>
          </p:spPr>
        </p:pic>
      </p:grpSp>
      <p:cxnSp>
        <p:nvCxnSpPr>
          <p:cNvPr id="25" name="Straight Connector 24"/>
          <p:cNvCxnSpPr/>
          <p:nvPr/>
        </p:nvCxnSpPr>
        <p:spPr>
          <a:xfrm>
            <a:off x="685800" y="4267200"/>
            <a:ext cx="7239000" cy="0"/>
          </a:xfrm>
          <a:prstGeom prst="line">
            <a:avLst/>
          </a:prstGeom>
          <a:ln w="53975" cmpd="thinThick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3048000"/>
            <a:ext cx="7315200" cy="1066800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en-US" dirty="0" smtClean="0"/>
              <a:t>All Software Development is therefore a Grand translation exercise</a:t>
            </a:r>
          </a:p>
        </p:txBody>
      </p:sp>
      <p:sp>
        <p:nvSpPr>
          <p:cNvPr id="5" name="Rectangle 4"/>
          <p:cNvSpPr/>
          <p:nvPr/>
        </p:nvSpPr>
        <p:spPr>
          <a:xfrm rot="20610841">
            <a:off x="583688" y="2152967"/>
            <a:ext cx="205857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5400" b="1" cap="none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Axiom</a:t>
            </a:r>
            <a:endParaRPr lang="en-US" sz="5400" b="1" cap="none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…translation of what? To what?</a:t>
            </a:r>
            <a:endParaRPr lang="en-US" dirty="0"/>
          </a:p>
        </p:txBody>
      </p:sp>
      <p:pic>
        <p:nvPicPr>
          <p:cNvPr id="4" name="Content Placeholder 3" descr="head-gears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533400" y="1295400"/>
            <a:ext cx="1522336" cy="1143000"/>
          </a:xfrm>
        </p:spPr>
      </p:pic>
      <p:pic>
        <p:nvPicPr>
          <p:cNvPr id="5" name="Picture 4" descr="earth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162800" y="1466850"/>
            <a:ext cx="971550" cy="971550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2133600" y="1676400"/>
            <a:ext cx="4876800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 descr="gutse-org-waterfall2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33400" y="2362200"/>
            <a:ext cx="8077200" cy="4343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this talk ISNT…and IS about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048000"/>
            <a:ext cx="3352800" cy="3078163"/>
          </a:xfrm>
        </p:spPr>
        <p:txBody>
          <a:bodyPr/>
          <a:lstStyle/>
          <a:p>
            <a:pPr>
              <a:buNone/>
            </a:pPr>
            <a:r>
              <a:rPr lang="en-US" dirty="0" smtClean="0"/>
              <a:t>Theorem proving</a:t>
            </a:r>
          </a:p>
          <a:p>
            <a:pPr>
              <a:buNone/>
            </a:pPr>
            <a:r>
              <a:rPr lang="en-US" dirty="0" smtClean="0"/>
              <a:t>Code Verification</a:t>
            </a:r>
          </a:p>
          <a:p>
            <a:pPr>
              <a:buNone/>
            </a:pPr>
            <a:r>
              <a:rPr lang="en-US" dirty="0" smtClean="0"/>
              <a:t>Theoretical</a:t>
            </a:r>
          </a:p>
          <a:p>
            <a:pPr>
              <a:buNone/>
            </a:pPr>
            <a:r>
              <a:rPr lang="en-US" dirty="0" smtClean="0"/>
              <a:t>Academic</a:t>
            </a:r>
            <a:endParaRPr lang="en-US" dirty="0"/>
          </a:p>
        </p:txBody>
      </p:sp>
      <p:sp>
        <p:nvSpPr>
          <p:cNvPr id="4" name="Multiply 3"/>
          <p:cNvSpPr/>
          <p:nvPr/>
        </p:nvSpPr>
        <p:spPr>
          <a:xfrm>
            <a:off x="1447800" y="1752600"/>
            <a:ext cx="914400" cy="914400"/>
          </a:xfrm>
          <a:prstGeom prst="mathMultiply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876800" y="3048000"/>
            <a:ext cx="3352800" cy="30781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Common </a:t>
            </a:r>
            <a:r>
              <a:rPr kumimoji="0" lang="en-US" sz="3200" b="0" i="0" u="none" strike="sng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Lang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Sensible Axioms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Derivable Laws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3200" noProof="0" dirty="0" smtClean="0"/>
              <a:t>Useful models</a:t>
            </a:r>
            <a:endParaRPr kumimoji="0" lang="en-US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050" name="Picture 2" descr="C:\Users\102217.CTS\AppData\Local\Microsoft\Windows\Temporary Internet Files\Content.IE5\A8RG1ZDB\MC900441310[1]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86400" y="1676400"/>
            <a:ext cx="1371600" cy="137160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7315200" y="3072825"/>
            <a:ext cx="1676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Vocab</a:t>
            </a:r>
            <a:endParaRPr lang="en-US" sz="3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gutse-lang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57200" y="3724050"/>
            <a:ext cx="1505160" cy="1609950"/>
          </a:xfrm>
        </p:spPr>
      </p:pic>
      <p:pic>
        <p:nvPicPr>
          <p:cNvPr id="5" name="Picture 4" descr="gutse-spec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8600" y="457200"/>
            <a:ext cx="1876687" cy="137179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286000" y="304800"/>
            <a:ext cx="61722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	   A string 	of 	symbols</a:t>
            </a:r>
          </a:p>
          <a:p>
            <a:r>
              <a:rPr lang="en-US" dirty="0" smtClean="0"/>
              <a:t>Generally,   A composition 	of  	building blocks </a:t>
            </a:r>
          </a:p>
          <a:p>
            <a:r>
              <a:rPr lang="en-US" dirty="0"/>
              <a:t>	</a:t>
            </a:r>
            <a:r>
              <a:rPr lang="en-US" dirty="0" smtClean="0"/>
              <a:t>		      	(aka Composition units)</a:t>
            </a:r>
          </a:p>
          <a:p>
            <a:r>
              <a:rPr lang="en-US" dirty="0" smtClean="0"/>
              <a:t>E.g.: </a:t>
            </a:r>
          </a:p>
          <a:p>
            <a:r>
              <a:rPr lang="en-US" dirty="0" smtClean="0"/>
              <a:t>Pascal: 	"procedure begin .... end". </a:t>
            </a:r>
          </a:p>
          <a:p>
            <a:r>
              <a:rPr lang="en-US" dirty="0"/>
              <a:t>	</a:t>
            </a:r>
            <a:r>
              <a:rPr lang="en-US" dirty="0" smtClean="0"/>
              <a:t>whole thing is the spec, each identifier is a CU</a:t>
            </a:r>
          </a:p>
          <a:p>
            <a:r>
              <a:rPr lang="en-US" dirty="0" smtClean="0"/>
              <a:t>English: 	"This is a sentence". </a:t>
            </a:r>
          </a:p>
          <a:p>
            <a:r>
              <a:rPr lang="en-US" dirty="0"/>
              <a:t>	</a:t>
            </a:r>
            <a:r>
              <a:rPr lang="en-US" dirty="0" smtClean="0"/>
              <a:t>Words are CUs, sentence is the spec; </a:t>
            </a:r>
          </a:p>
          <a:p>
            <a:r>
              <a:rPr lang="en-US" dirty="0"/>
              <a:t>	</a:t>
            </a:r>
            <a:r>
              <a:rPr lang="en-US" dirty="0" smtClean="0"/>
              <a:t>Sentences are CUs, Para is the spec;</a:t>
            </a:r>
          </a:p>
          <a:p>
            <a:r>
              <a:rPr lang="en-US" dirty="0"/>
              <a:t>	</a:t>
            </a:r>
            <a:r>
              <a:rPr lang="en-US" dirty="0" smtClean="0"/>
              <a:t>and so forth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362200" y="3602818"/>
            <a:ext cx="60960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 set of specifications, constrained by the kind of CUs allowed to be in them</a:t>
            </a:r>
          </a:p>
          <a:p>
            <a:endParaRPr lang="en-US" dirty="0" smtClean="0"/>
          </a:p>
          <a:p>
            <a:r>
              <a:rPr lang="en-US" dirty="0" smtClean="0"/>
              <a:t>E.g.:</a:t>
            </a:r>
          </a:p>
          <a:p>
            <a:r>
              <a:rPr lang="en-US" dirty="0"/>
              <a:t>	</a:t>
            </a:r>
            <a:r>
              <a:rPr lang="en-US" dirty="0" smtClean="0"/>
              <a:t>Java, Fortran, Assembly</a:t>
            </a:r>
          </a:p>
          <a:p>
            <a:r>
              <a:rPr lang="en-US" dirty="0" smtClean="0"/>
              <a:t>Equally:	Requirements Spec, Design Doc</a:t>
            </a:r>
          </a:p>
          <a:p>
            <a:r>
              <a:rPr lang="en-US" dirty="0"/>
              <a:t>	</a:t>
            </a:r>
            <a:r>
              <a:rPr lang="en-US" dirty="0" smtClean="0"/>
              <a:t>UML</a:t>
            </a:r>
          </a:p>
          <a:p>
            <a:r>
              <a:rPr lang="en-US" dirty="0"/>
              <a:t>	</a:t>
            </a:r>
            <a:r>
              <a:rPr lang="en-US" dirty="0" smtClean="0"/>
              <a:t>Logs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3" descr="D:\vinod\Personal\projects\bcb12\gutse-mind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33600" y="76200"/>
            <a:ext cx="4555101" cy="2057400"/>
          </a:xfrm>
          <a:prstGeom prst="rect">
            <a:avLst/>
          </a:prstGeom>
          <a:noFill/>
        </p:spPr>
      </p:pic>
      <p:pic>
        <p:nvPicPr>
          <p:cNvPr id="11" name="Picture 2" descr="D:\vinod\Personal\projects\bcb12\gutse-vnm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38388" y="1981200"/>
            <a:ext cx="4214812" cy="2064227"/>
          </a:xfrm>
          <a:prstGeom prst="rect">
            <a:avLst/>
          </a:prstGeom>
          <a:noFill/>
        </p:spPr>
      </p:pic>
      <p:sp>
        <p:nvSpPr>
          <p:cNvPr id="16" name="TextBox 15"/>
          <p:cNvSpPr txBox="1"/>
          <p:nvPr/>
        </p:nvSpPr>
        <p:spPr>
          <a:xfrm>
            <a:off x="3810000" y="1447801"/>
            <a:ext cx="12192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3886200" y="3581400"/>
            <a:ext cx="12192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grpSp>
        <p:nvGrpSpPr>
          <p:cNvPr id="3" name="Group 22"/>
          <p:cNvGrpSpPr/>
          <p:nvPr/>
        </p:nvGrpSpPr>
        <p:grpSpPr>
          <a:xfrm>
            <a:off x="2133600" y="4495800"/>
            <a:ext cx="4555101" cy="2057400"/>
            <a:chOff x="2133600" y="4343400"/>
            <a:chExt cx="4555101" cy="2057400"/>
          </a:xfrm>
        </p:grpSpPr>
        <p:pic>
          <p:nvPicPr>
            <p:cNvPr id="19" name="Picture 3" descr="D:\vinod\Personal\projects\bcb12\gutse-mind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133600" y="4343400"/>
              <a:ext cx="4555101" cy="2057400"/>
            </a:xfrm>
            <a:prstGeom prst="rect">
              <a:avLst/>
            </a:prstGeom>
            <a:noFill/>
          </p:spPr>
        </p:pic>
        <p:pic>
          <p:nvPicPr>
            <p:cNvPr id="22" name="Picture 21" descr="gutse-xformer.pn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886200" y="4419600"/>
              <a:ext cx="914399" cy="1600199"/>
            </a:xfrm>
            <a:prstGeom prst="rect">
              <a:avLst/>
            </a:prstGeom>
          </p:spPr>
        </p:pic>
      </p:grpSp>
      <p:cxnSp>
        <p:nvCxnSpPr>
          <p:cNvPr id="25" name="Straight Connector 24"/>
          <p:cNvCxnSpPr/>
          <p:nvPr/>
        </p:nvCxnSpPr>
        <p:spPr>
          <a:xfrm>
            <a:off x="685800" y="4267200"/>
            <a:ext cx="7239000" cy="0"/>
          </a:xfrm>
          <a:prstGeom prst="line">
            <a:avLst/>
          </a:prstGeom>
          <a:ln w="53975" cmpd="thinThick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Special case: the Executor</a:t>
            </a:r>
            <a:endParaRPr lang="en-US" dirty="0"/>
          </a:p>
        </p:txBody>
      </p:sp>
      <p:pic>
        <p:nvPicPr>
          <p:cNvPr id="4" name="Content Placeholder 3" descr="gutse-xformer-intl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057400" y="1447800"/>
            <a:ext cx="4574673" cy="4419600"/>
          </a:xfrm>
        </p:spPr>
      </p:pic>
      <p:pic>
        <p:nvPicPr>
          <p:cNvPr id="5" name="Content Placeholder 3" descr="head-gears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010400" y="1143000"/>
            <a:ext cx="1522336" cy="1143000"/>
          </a:xfrm>
          <a:prstGeom prst="rect">
            <a:avLst/>
          </a:prstGeom>
        </p:spPr>
      </p:pic>
      <p:pic>
        <p:nvPicPr>
          <p:cNvPr id="6" name="Picture 5" descr="earth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391400" y="4876800"/>
            <a:ext cx="971550" cy="971550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 rot="5400000">
            <a:off x="6629400" y="3352800"/>
            <a:ext cx="2438400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3048000"/>
            <a:ext cx="7315200" cy="1295400"/>
          </a:xfrm>
        </p:spPr>
        <p:txBody>
          <a:bodyPr>
            <a:normAutofit fontScale="92500"/>
          </a:bodyPr>
          <a:lstStyle/>
          <a:p>
            <a:pPr algn="ctr">
              <a:buNone/>
            </a:pPr>
            <a:r>
              <a:rPr lang="en-US" dirty="0" smtClean="0"/>
              <a:t>All Software Engineering can be expressed in terms of transformers and specifications</a:t>
            </a:r>
          </a:p>
        </p:txBody>
      </p:sp>
      <p:sp>
        <p:nvSpPr>
          <p:cNvPr id="5" name="Rectangle 4"/>
          <p:cNvSpPr/>
          <p:nvPr/>
        </p:nvSpPr>
        <p:spPr>
          <a:xfrm rot="20610841">
            <a:off x="583688" y="2152967"/>
            <a:ext cx="205857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5400" b="1" cap="none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Axiom</a:t>
            </a:r>
            <a:endParaRPr lang="en-US" sz="5400" b="1" cap="none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But it cant all be rote transforms, right?</a:t>
            </a:r>
            <a:endParaRPr lang="en-US" dirty="0"/>
          </a:p>
        </p:txBody>
      </p:sp>
      <p:pic>
        <p:nvPicPr>
          <p:cNvPr id="4" name="Content Placeholder 3" descr="gutse-sem-mapping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066800" y="1447800"/>
            <a:ext cx="6934200" cy="4297363"/>
          </a:xfrm>
        </p:spPr>
      </p:pic>
      <p:sp>
        <p:nvSpPr>
          <p:cNvPr id="5" name="TextBox 4"/>
          <p:cNvSpPr txBox="1"/>
          <p:nvPr/>
        </p:nvSpPr>
        <p:spPr>
          <a:xfrm>
            <a:off x="1219200" y="5943600"/>
            <a:ext cx="7467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A: Semantic Mappings	</a:t>
            </a:r>
            <a:r>
              <a:rPr lang="en-US" dirty="0" smtClean="0"/>
              <a:t>(yes, they’re Venn Diagrams)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3048000"/>
            <a:ext cx="7696200" cy="1828800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en-US" dirty="0" smtClean="0"/>
              <a:t>Mapping a language to another (via a transformer) defines it in terms of the other language; thereby giving it meaning.</a:t>
            </a:r>
          </a:p>
        </p:txBody>
      </p:sp>
      <p:sp>
        <p:nvSpPr>
          <p:cNvPr id="5" name="Rectangle 4"/>
          <p:cNvSpPr/>
          <p:nvPr/>
        </p:nvSpPr>
        <p:spPr>
          <a:xfrm rot="20610841">
            <a:off x="583688" y="2152967"/>
            <a:ext cx="205857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5400" b="1" cap="none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Axiom</a:t>
            </a:r>
            <a:endParaRPr lang="en-US" sz="5400" b="1" cap="none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Sem-nastics: The Semantic Domain</a:t>
            </a:r>
            <a:endParaRPr lang="en-US" dirty="0"/>
          </a:p>
        </p:txBody>
      </p:sp>
      <p:pic>
        <p:nvPicPr>
          <p:cNvPr id="4" name="Content Placeholder 3" descr="gutse-2progs-meansame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209800" y="2286000"/>
            <a:ext cx="3801006" cy="2210109"/>
          </a:xfrm>
        </p:spPr>
      </p:pic>
      <p:sp>
        <p:nvSpPr>
          <p:cNvPr id="7" name="Line Callout 2 (Accent Bar) 6"/>
          <p:cNvSpPr/>
          <p:nvPr/>
        </p:nvSpPr>
        <p:spPr>
          <a:xfrm>
            <a:off x="5867400" y="5029200"/>
            <a:ext cx="2819400" cy="1371600"/>
          </a:xfrm>
          <a:prstGeom prst="accent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119356"/>
              <a:gd name="adj6" fmla="val -1762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This is  a Semantic Domain because both programs mean the same in this domain 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Sem-nastics</a:t>
            </a:r>
            <a:endParaRPr lang="en-US" dirty="0"/>
          </a:p>
        </p:txBody>
      </p:sp>
      <p:pic>
        <p:nvPicPr>
          <p:cNvPr id="4" name="Content Placeholder 3" descr="gutse-2progs-dontmeansame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557538" y="1600200"/>
            <a:ext cx="6028924" cy="4525963"/>
          </a:xfrm>
        </p:spPr>
      </p:pic>
      <p:sp>
        <p:nvSpPr>
          <p:cNvPr id="5" name="Line Callout 2 (Accent Bar) 4"/>
          <p:cNvSpPr/>
          <p:nvPr/>
        </p:nvSpPr>
        <p:spPr>
          <a:xfrm>
            <a:off x="7848600" y="4648200"/>
            <a:ext cx="533400" cy="228600"/>
          </a:xfrm>
          <a:prstGeom prst="accent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55271"/>
              <a:gd name="adj6" fmla="val -14811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SD</a:t>
            </a:r>
            <a:endParaRPr lang="en-US" dirty="0"/>
          </a:p>
        </p:txBody>
      </p:sp>
      <p:sp>
        <p:nvSpPr>
          <p:cNvPr id="6" name="Line Callout 2 (Accent Bar) 5"/>
          <p:cNvSpPr/>
          <p:nvPr/>
        </p:nvSpPr>
        <p:spPr>
          <a:xfrm>
            <a:off x="2667000" y="6248400"/>
            <a:ext cx="533400" cy="228600"/>
          </a:xfrm>
          <a:prstGeom prst="accent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537266"/>
              <a:gd name="adj6" fmla="val -8670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SD</a:t>
            </a:r>
            <a:endParaRPr lang="en-US" dirty="0"/>
          </a:p>
        </p:txBody>
      </p:sp>
      <p:sp>
        <p:nvSpPr>
          <p:cNvPr id="7" name="Line Callout 2 (Accent Bar) 6"/>
          <p:cNvSpPr/>
          <p:nvPr/>
        </p:nvSpPr>
        <p:spPr>
          <a:xfrm>
            <a:off x="4419600" y="6248400"/>
            <a:ext cx="533400" cy="228600"/>
          </a:xfrm>
          <a:prstGeom prst="accent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537266"/>
              <a:gd name="adj6" fmla="val -6879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SD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3048000"/>
            <a:ext cx="7848600" cy="2286000"/>
          </a:xfrm>
        </p:spPr>
        <p:txBody>
          <a:bodyPr>
            <a:normAutofit lnSpcReduction="10000"/>
          </a:bodyPr>
          <a:lstStyle/>
          <a:p>
            <a:pPr algn="ctr">
              <a:buNone/>
            </a:pPr>
            <a:r>
              <a:rPr lang="en-US" dirty="0" smtClean="0"/>
              <a:t>A Semantic Domain is where semantic relations become syntactic. If two specs’ translation into an SD are syntactically equivalent, then they are also semantically equivalent.</a:t>
            </a:r>
          </a:p>
        </p:txBody>
      </p:sp>
      <p:sp>
        <p:nvSpPr>
          <p:cNvPr id="5" name="Rectangle 4"/>
          <p:cNvSpPr/>
          <p:nvPr/>
        </p:nvSpPr>
        <p:spPr>
          <a:xfrm rot="20610841">
            <a:off x="583688" y="2152967"/>
            <a:ext cx="205857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5400" b="1" cap="none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Axiom</a:t>
            </a:r>
            <a:endParaRPr lang="en-US" sz="5400" b="1" cap="none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General Semantic Domain</a:t>
            </a:r>
            <a:endParaRPr lang="en-US" dirty="0"/>
          </a:p>
        </p:txBody>
      </p:sp>
      <p:pic>
        <p:nvPicPr>
          <p:cNvPr id="4" name="Content Placeholder 3" descr="gutse-genSD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123468" y="1605441"/>
            <a:ext cx="6897063" cy="4515481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819400"/>
            <a:ext cx="8229600" cy="1143000"/>
          </a:xfrm>
          <a:solidFill>
            <a:schemeClr val="accent1">
              <a:alpha val="50000"/>
            </a:schemeClr>
          </a:solidFill>
        </p:spPr>
        <p:txBody>
          <a:bodyPr/>
          <a:lstStyle/>
          <a:p>
            <a:r>
              <a:rPr lang="en-US" dirty="0" smtClean="0"/>
              <a:t>The problem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Sem-nastics</a:t>
            </a:r>
            <a:endParaRPr lang="en-US" dirty="0"/>
          </a:p>
        </p:txBody>
      </p:sp>
      <p:pic>
        <p:nvPicPr>
          <p:cNvPr id="4" name="Content Placeholder 3" descr="gutse-unfspec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57200" y="1514154"/>
            <a:ext cx="3962400" cy="2143446"/>
          </a:xfrm>
        </p:spPr>
      </p:pic>
      <p:pic>
        <p:nvPicPr>
          <p:cNvPr id="5" name="Picture 4" descr="gutse-unfspec-v2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181600" y="3628574"/>
            <a:ext cx="3276600" cy="28851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Solving: GUTSE-style</a:t>
            </a:r>
            <a:endParaRPr lang="en-US" dirty="0"/>
          </a:p>
        </p:txBody>
      </p:sp>
      <p:pic>
        <p:nvPicPr>
          <p:cNvPr id="4" name="Content Placeholder 3" descr="gutse-probsolvg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747700" y="1600200"/>
            <a:ext cx="7648599" cy="4525963"/>
          </a:xfrm>
        </p:spPr>
      </p:pic>
      <p:sp>
        <p:nvSpPr>
          <p:cNvPr id="5" name="TextBox 4"/>
          <p:cNvSpPr txBox="1"/>
          <p:nvPr/>
        </p:nvSpPr>
        <p:spPr>
          <a:xfrm>
            <a:off x="609600" y="5334000"/>
            <a:ext cx="7620000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 Engg: GUTSE-style</a:t>
            </a:r>
            <a:endParaRPr lang="en-US" dirty="0"/>
          </a:p>
        </p:txBody>
      </p:sp>
      <p:pic>
        <p:nvPicPr>
          <p:cNvPr id="4" name="Content Placeholder 3" descr="gutse-SE-probsolvg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86077" y="1600200"/>
            <a:ext cx="6371846" cy="4525963"/>
          </a:xfrm>
        </p:spPr>
      </p:pic>
      <p:pic>
        <p:nvPicPr>
          <p:cNvPr id="6" name="Picture 5" descr="gutse-mind-icon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206180" y="1981200"/>
            <a:ext cx="508820" cy="685800"/>
          </a:xfrm>
          <a:prstGeom prst="rect">
            <a:avLst/>
          </a:prstGeom>
        </p:spPr>
      </p:pic>
      <p:cxnSp>
        <p:nvCxnSpPr>
          <p:cNvPr id="8" name="Elbow Connector 7"/>
          <p:cNvCxnSpPr>
            <a:endCxn id="6" idx="1"/>
          </p:cNvCxnSpPr>
          <p:nvPr/>
        </p:nvCxnSpPr>
        <p:spPr>
          <a:xfrm flipV="1">
            <a:off x="2057400" y="2324100"/>
            <a:ext cx="3148780" cy="876300"/>
          </a:xfrm>
          <a:prstGeom prst="bentConnector3">
            <a:avLst>
              <a:gd name="adj1" fmla="val -278"/>
            </a:avLst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6" idx="2"/>
          </p:cNvCxnSpPr>
          <p:nvPr/>
        </p:nvCxnSpPr>
        <p:spPr>
          <a:xfrm>
            <a:off x="5460590" y="2667000"/>
            <a:ext cx="25810" cy="53340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2209800" y="5791200"/>
            <a:ext cx="46482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1" name="Rounded Rectangle 40"/>
          <p:cNvSpPr/>
          <p:nvPr/>
        </p:nvSpPr>
        <p:spPr>
          <a:xfrm>
            <a:off x="4953000" y="1752600"/>
            <a:ext cx="1066800" cy="3048000"/>
          </a:xfrm>
          <a:prstGeom prst="roundRect">
            <a:avLst/>
          </a:prstGeom>
          <a:solidFill>
            <a:schemeClr val="bg2">
              <a:alpha val="22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3048000"/>
            <a:ext cx="7696200" cy="1828800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en-US" dirty="0" smtClean="0"/>
              <a:t>We still need to define the machine and the mind a little bit better so that we can reason about their behavior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model m/c: a Von Neumann m/c</a:t>
            </a:r>
            <a:endParaRPr lang="en-US" dirty="0"/>
          </a:p>
        </p:txBody>
      </p:sp>
      <p:pic>
        <p:nvPicPr>
          <p:cNvPr id="4" name="Content Placeholder 3" descr="gutse-vnm-intl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872661" y="1600200"/>
            <a:ext cx="3398678" cy="4525963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vNM executor</a:t>
            </a:r>
            <a:endParaRPr lang="en-US" dirty="0"/>
          </a:p>
        </p:txBody>
      </p:sp>
      <p:pic>
        <p:nvPicPr>
          <p:cNvPr id="4" name="Content Placeholder 3" descr="gutse-vnm-executor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776287" y="2710495"/>
            <a:ext cx="3591426" cy="2305372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model mind: ACT-R</a:t>
            </a:r>
            <a:endParaRPr lang="en-US" dirty="0"/>
          </a:p>
        </p:txBody>
      </p:sp>
      <p:pic>
        <p:nvPicPr>
          <p:cNvPr id="4" name="Content Placeholder 3" descr="gutse-mind-intl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533400" y="1610204"/>
            <a:ext cx="4572638" cy="4505954"/>
          </a:xfrm>
        </p:spPr>
      </p:pic>
      <p:sp>
        <p:nvSpPr>
          <p:cNvPr id="5" name="TextBox 4"/>
          <p:cNvSpPr txBox="1"/>
          <p:nvPr/>
        </p:nvSpPr>
        <p:spPr>
          <a:xfrm>
            <a:off x="5181601" y="1828800"/>
            <a:ext cx="3657600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Requirements:</a:t>
            </a:r>
          </a:p>
          <a:p>
            <a:pPr>
              <a:buFont typeface="Arial" pitchFamily="34" charset="0"/>
              <a:buChar char="•"/>
            </a:pPr>
            <a:r>
              <a:rPr lang="en-US" sz="2400" dirty="0" smtClean="0"/>
              <a:t>Explain and predict problem solving</a:t>
            </a:r>
          </a:p>
          <a:p>
            <a:pPr>
              <a:buFont typeface="Arial" pitchFamily="34" charset="0"/>
              <a:buChar char="•"/>
            </a:pPr>
            <a:r>
              <a:rPr lang="en-US" sz="2400" dirty="0" smtClean="0"/>
              <a:t>Explain and predict </a:t>
            </a:r>
            <a:r>
              <a:rPr lang="en-US" sz="2400" dirty="0" smtClean="0"/>
              <a:t>HUMAN problem solving</a:t>
            </a:r>
          </a:p>
          <a:p>
            <a:pPr lvl="1">
              <a:buFont typeface="Arial" pitchFamily="34" charset="0"/>
              <a:buChar char="•"/>
            </a:pPr>
            <a:r>
              <a:rPr lang="en-US" sz="2400" dirty="0" smtClean="0"/>
              <a:t>Without ignoring our understanding and learning difficulties</a:t>
            </a:r>
          </a:p>
          <a:p>
            <a:pPr>
              <a:buFont typeface="Arial" pitchFamily="34" charset="0"/>
              <a:buChar char="•"/>
            </a:pPr>
            <a:r>
              <a:rPr lang="en-US" sz="2400" dirty="0" smtClean="0"/>
              <a:t>Concrete and operationalized.</a:t>
            </a:r>
          </a:p>
          <a:p>
            <a:pPr>
              <a:buFont typeface="Arial" pitchFamily="34" charset="0"/>
              <a:buChar char="•"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3048000"/>
            <a:ext cx="7696200" cy="1828800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en-US" dirty="0" smtClean="0"/>
              <a:t>ACT-R Demo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ACT-R 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US" sz="2000" b="1" dirty="0" smtClean="0"/>
              <a:t>E.g.: if Goal Memory has:</a:t>
            </a:r>
          </a:p>
          <a:p>
            <a:pPr>
              <a:buNone/>
            </a:pPr>
            <a:r>
              <a:rPr lang="en-US" sz="2000" b="1" dirty="0" smtClean="0">
                <a:solidFill>
                  <a:srgbClr val="0070C0"/>
                </a:solidFill>
                <a:latin typeface="Lucida Console" pitchFamily="49" charset="0"/>
              </a:rPr>
              <a:t>			=goal&gt;</a:t>
            </a:r>
          </a:p>
          <a:p>
            <a:pPr>
              <a:buNone/>
            </a:pPr>
            <a:r>
              <a:rPr lang="en-US" sz="2000" b="1" dirty="0" smtClean="0">
                <a:solidFill>
                  <a:srgbClr val="0070C0"/>
                </a:solidFill>
                <a:latin typeface="Lucida Console" pitchFamily="49" charset="0"/>
              </a:rPr>
              <a:t>				isa ADDITION</a:t>
            </a:r>
          </a:p>
          <a:p>
            <a:pPr>
              <a:buNone/>
            </a:pPr>
            <a:r>
              <a:rPr lang="en-US" sz="2000" b="1" dirty="0" smtClean="0">
                <a:solidFill>
                  <a:srgbClr val="0070C0"/>
                </a:solidFill>
                <a:latin typeface="Lucida Console" pitchFamily="49" charset="0"/>
              </a:rPr>
              <a:t>				n1=three</a:t>
            </a:r>
          </a:p>
          <a:p>
            <a:pPr>
              <a:buNone/>
            </a:pPr>
            <a:r>
              <a:rPr lang="en-US" sz="2000" b="1" dirty="0" smtClean="0">
                <a:solidFill>
                  <a:srgbClr val="0070C0"/>
                </a:solidFill>
                <a:latin typeface="Lucida Console" pitchFamily="49" charset="0"/>
              </a:rPr>
              <a:t>				n2=four</a:t>
            </a:r>
          </a:p>
          <a:p>
            <a:pPr>
              <a:buNone/>
            </a:pPr>
            <a:r>
              <a:rPr lang="en-US" sz="2000" b="1" dirty="0" smtClean="0">
                <a:solidFill>
                  <a:srgbClr val="0070C0"/>
                </a:solidFill>
                <a:latin typeface="Lucida Console" pitchFamily="49" charset="0"/>
              </a:rPr>
              <a:t>				ans=nil</a:t>
            </a:r>
          </a:p>
          <a:p>
            <a:pPr>
              <a:buNone/>
            </a:pPr>
            <a:endParaRPr lang="en-US" sz="20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ACT-R 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29200"/>
          </a:xfrm>
        </p:spPr>
        <p:txBody>
          <a:bodyPr>
            <a:normAutofit fontScale="62500" lnSpcReduction="20000"/>
          </a:bodyPr>
          <a:lstStyle/>
          <a:p>
            <a:pPr>
              <a:buNone/>
            </a:pPr>
            <a:r>
              <a:rPr lang="en-US" b="1" dirty="0" smtClean="0"/>
              <a:t>… and Procedural Memory has:</a:t>
            </a:r>
          </a:p>
          <a:p>
            <a:pPr>
              <a:buNone/>
            </a:pPr>
            <a:r>
              <a:rPr lang="en-US" b="1" dirty="0" smtClean="0">
                <a:solidFill>
                  <a:srgbClr val="0070C0"/>
                </a:solidFill>
                <a:latin typeface="Lucida Console" pitchFamily="49" charset="0"/>
              </a:rPr>
              <a:t>			Add-nos</a:t>
            </a:r>
          </a:p>
          <a:p>
            <a:pPr>
              <a:buNone/>
            </a:pPr>
            <a:r>
              <a:rPr lang="en-US" b="1" dirty="0" smtClean="0">
                <a:solidFill>
                  <a:srgbClr val="0070C0"/>
                </a:solidFill>
                <a:latin typeface="Lucida Console" pitchFamily="49" charset="0"/>
              </a:rPr>
              <a:t>				=goal&gt;</a:t>
            </a:r>
          </a:p>
          <a:p>
            <a:pPr>
              <a:buNone/>
            </a:pPr>
            <a:r>
              <a:rPr lang="en-US" b="1" dirty="0" smtClean="0">
                <a:solidFill>
                  <a:srgbClr val="0070C0"/>
                </a:solidFill>
                <a:latin typeface="Lucida Console" pitchFamily="49" charset="0"/>
              </a:rPr>
              <a:t>					isa ADDITION</a:t>
            </a:r>
          </a:p>
          <a:p>
            <a:pPr>
              <a:buNone/>
            </a:pPr>
            <a:r>
              <a:rPr lang="en-US" b="1" dirty="0" smtClean="0">
                <a:solidFill>
                  <a:srgbClr val="0070C0"/>
                </a:solidFill>
                <a:latin typeface="Lucida Console" pitchFamily="49" charset="0"/>
              </a:rPr>
              <a:t>					n1=three</a:t>
            </a:r>
          </a:p>
          <a:p>
            <a:pPr>
              <a:buNone/>
            </a:pPr>
            <a:r>
              <a:rPr lang="en-US" b="1" dirty="0" smtClean="0">
                <a:solidFill>
                  <a:srgbClr val="0070C0"/>
                </a:solidFill>
                <a:latin typeface="Lucida Console" pitchFamily="49" charset="0"/>
              </a:rPr>
              <a:t>					n2=four</a:t>
            </a:r>
          </a:p>
          <a:p>
            <a:pPr>
              <a:buNone/>
            </a:pPr>
            <a:r>
              <a:rPr lang="en-US" b="1" dirty="0" smtClean="0">
                <a:solidFill>
                  <a:srgbClr val="0070C0"/>
                </a:solidFill>
                <a:latin typeface="Lucida Console" pitchFamily="49" charset="0"/>
              </a:rPr>
              <a:t>					ans=nil</a:t>
            </a:r>
          </a:p>
          <a:p>
            <a:pPr>
              <a:buNone/>
            </a:pPr>
            <a:r>
              <a:rPr lang="en-US" b="1" dirty="0" smtClean="0">
                <a:solidFill>
                  <a:srgbClr val="0070C0"/>
                </a:solidFill>
                <a:latin typeface="Lucida Console" pitchFamily="49" charset="0"/>
              </a:rPr>
              <a:t>				=fact&gt;</a:t>
            </a:r>
          </a:p>
          <a:p>
            <a:pPr>
              <a:buNone/>
            </a:pPr>
            <a:r>
              <a:rPr lang="en-US" b="1" dirty="0" smtClean="0">
                <a:solidFill>
                  <a:srgbClr val="0070C0"/>
                </a:solidFill>
                <a:latin typeface="Lucida Console" pitchFamily="49" charset="0"/>
              </a:rPr>
              <a:t>					isa ADD-FACT</a:t>
            </a:r>
          </a:p>
          <a:p>
            <a:pPr>
              <a:buNone/>
            </a:pPr>
            <a:r>
              <a:rPr lang="en-US" b="1" dirty="0" smtClean="0">
                <a:solidFill>
                  <a:srgbClr val="0070C0"/>
                </a:solidFill>
                <a:latin typeface="Lucida Console" pitchFamily="49" charset="0"/>
              </a:rPr>
              <a:t>					addend1=num1</a:t>
            </a:r>
          </a:p>
          <a:p>
            <a:pPr>
              <a:buNone/>
            </a:pPr>
            <a:r>
              <a:rPr lang="en-US" b="1" dirty="0" smtClean="0">
                <a:solidFill>
                  <a:srgbClr val="0070C0"/>
                </a:solidFill>
                <a:latin typeface="Lucida Console" pitchFamily="49" charset="0"/>
              </a:rPr>
              <a:t>					addend2=num2</a:t>
            </a:r>
          </a:p>
          <a:p>
            <a:pPr>
              <a:buNone/>
            </a:pPr>
            <a:r>
              <a:rPr lang="en-US" b="1" dirty="0" smtClean="0">
                <a:solidFill>
                  <a:srgbClr val="0070C0"/>
                </a:solidFill>
                <a:latin typeface="Lucida Console" pitchFamily="49" charset="0"/>
              </a:rPr>
              <a:t>					sum=sum</a:t>
            </a:r>
          </a:p>
          <a:p>
            <a:pPr>
              <a:buNone/>
            </a:pPr>
            <a:r>
              <a:rPr lang="en-US" b="1" dirty="0" smtClean="0">
                <a:solidFill>
                  <a:srgbClr val="0070C0"/>
                </a:solidFill>
                <a:latin typeface="Lucida Console" pitchFamily="49" charset="0"/>
              </a:rPr>
              <a:t>			==&gt;</a:t>
            </a:r>
          </a:p>
          <a:p>
            <a:pPr>
              <a:buNone/>
            </a:pPr>
            <a:r>
              <a:rPr lang="en-US" b="1" dirty="0" smtClean="0">
                <a:solidFill>
                  <a:srgbClr val="0070C0"/>
                </a:solidFill>
                <a:latin typeface="Lucida Console" pitchFamily="49" charset="0"/>
              </a:rPr>
              <a:t>				=goal&gt;</a:t>
            </a:r>
          </a:p>
          <a:p>
            <a:pPr>
              <a:buNone/>
            </a:pPr>
            <a:r>
              <a:rPr lang="en-US" b="1" dirty="0" smtClean="0">
                <a:solidFill>
                  <a:srgbClr val="0070C0"/>
                </a:solidFill>
                <a:latin typeface="Lucida Console" pitchFamily="49" charset="0"/>
              </a:rPr>
              <a:t>					ans=sum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When we talk about software, we say things like….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514600"/>
            <a:ext cx="8229600" cy="3611563"/>
          </a:xfrm>
        </p:spPr>
        <p:txBody>
          <a:bodyPr>
            <a:normAutofit fontScale="92500" lnSpcReduction="20000"/>
          </a:bodyPr>
          <a:lstStyle/>
          <a:p>
            <a:pPr>
              <a:buNone/>
            </a:pPr>
            <a:r>
              <a:rPr lang="en-US" dirty="0" smtClean="0"/>
              <a:t>“That codebase is super solid, very stable”</a:t>
            </a:r>
          </a:p>
          <a:p>
            <a:pPr>
              <a:buNone/>
            </a:pPr>
            <a:r>
              <a:rPr lang="en-US" dirty="0" smtClean="0"/>
              <a:t>“I’ve designed that code for Flexibility and Reusability”</a:t>
            </a:r>
          </a:p>
          <a:p>
            <a:pPr>
              <a:buNone/>
            </a:pPr>
            <a:r>
              <a:rPr lang="en-US" dirty="0" smtClean="0"/>
              <a:t>“It’s a huge codebase, so its pretty complex”</a:t>
            </a:r>
          </a:p>
          <a:p>
            <a:pPr>
              <a:buNone/>
            </a:pPr>
            <a:r>
              <a:rPr lang="en-US" dirty="0" smtClean="0"/>
              <a:t>“That code is brittle, it breaks easily”</a:t>
            </a:r>
          </a:p>
          <a:p>
            <a:pPr>
              <a:buNone/>
            </a:pPr>
            <a:r>
              <a:rPr lang="en-US" dirty="0" smtClean="0"/>
              <a:t>“That class is a point of failure”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/>
              <a:t>…. And so on…</a:t>
            </a:r>
            <a:endParaRPr lang="en-US" dirty="0"/>
          </a:p>
        </p:txBody>
      </p:sp>
      <p:pic>
        <p:nvPicPr>
          <p:cNvPr id="4" name="Picture 3" descr="head-gears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391400" y="5181600"/>
            <a:ext cx="1585767" cy="11906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ACT-R 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US" sz="2000" b="1" dirty="0" smtClean="0"/>
              <a:t>and we indeed have a fact in Declarative Memory that asserts:</a:t>
            </a:r>
          </a:p>
          <a:p>
            <a:pPr>
              <a:buNone/>
            </a:pPr>
            <a:r>
              <a:rPr lang="en-US" sz="2000" b="1" dirty="0" smtClean="0">
                <a:solidFill>
                  <a:srgbClr val="0070C0"/>
                </a:solidFill>
                <a:latin typeface="Lucida Console" pitchFamily="49" charset="0"/>
              </a:rPr>
              <a:t>		=fact3+4&gt;</a:t>
            </a:r>
          </a:p>
          <a:p>
            <a:pPr>
              <a:buNone/>
            </a:pPr>
            <a:r>
              <a:rPr lang="en-US" sz="2000" b="1" dirty="0" smtClean="0">
                <a:solidFill>
                  <a:srgbClr val="0070C0"/>
                </a:solidFill>
                <a:latin typeface="Lucida Console" pitchFamily="49" charset="0"/>
              </a:rPr>
              <a:t>			isa ADD-FACT</a:t>
            </a:r>
          </a:p>
          <a:p>
            <a:pPr>
              <a:buNone/>
            </a:pPr>
            <a:r>
              <a:rPr lang="en-US" sz="2000" b="1" dirty="0" smtClean="0">
                <a:solidFill>
                  <a:srgbClr val="0070C0"/>
                </a:solidFill>
                <a:latin typeface="Lucida Console" pitchFamily="49" charset="0"/>
              </a:rPr>
              <a:t>			addend1=three</a:t>
            </a:r>
          </a:p>
          <a:p>
            <a:pPr>
              <a:buNone/>
            </a:pPr>
            <a:r>
              <a:rPr lang="en-US" sz="2000" b="1" dirty="0" smtClean="0">
                <a:solidFill>
                  <a:srgbClr val="0070C0"/>
                </a:solidFill>
                <a:latin typeface="Lucida Console" pitchFamily="49" charset="0"/>
              </a:rPr>
              <a:t>			addend2=four</a:t>
            </a:r>
          </a:p>
          <a:p>
            <a:pPr>
              <a:buNone/>
            </a:pPr>
            <a:r>
              <a:rPr lang="en-US" sz="2000" b="1" dirty="0" smtClean="0">
                <a:solidFill>
                  <a:srgbClr val="0070C0"/>
                </a:solidFill>
                <a:latin typeface="Lucida Console" pitchFamily="49" charset="0"/>
              </a:rPr>
              <a:t>			sum=seven</a:t>
            </a:r>
          </a:p>
          <a:p>
            <a:pPr>
              <a:buNone/>
            </a:pPr>
            <a:endParaRPr lang="en-US" sz="2000" b="1" dirty="0" smtClean="0"/>
          </a:p>
          <a:p>
            <a:pPr>
              <a:buNone/>
            </a:pPr>
            <a:r>
              <a:rPr lang="en-US" sz="2000" b="1" dirty="0" smtClean="0"/>
              <a:t>... then the mind will output </a:t>
            </a:r>
          </a:p>
          <a:p>
            <a:pPr>
              <a:buNone/>
            </a:pPr>
            <a:r>
              <a:rPr lang="en-US" sz="2000" b="1" dirty="0">
                <a:solidFill>
                  <a:srgbClr val="0070C0"/>
                </a:solidFill>
                <a:latin typeface="Lucida Console" pitchFamily="49" charset="0"/>
              </a:rPr>
              <a:t>	</a:t>
            </a:r>
            <a:r>
              <a:rPr lang="en-US" sz="2000" b="1" dirty="0" smtClean="0">
                <a:solidFill>
                  <a:srgbClr val="0070C0"/>
                </a:solidFill>
                <a:latin typeface="Lucida Console" pitchFamily="49" charset="0"/>
              </a:rPr>
              <a:t>	seven</a:t>
            </a:r>
            <a:r>
              <a:rPr lang="en-US" sz="2000" b="1" dirty="0" smtClean="0"/>
              <a:t> </a:t>
            </a:r>
          </a:p>
          <a:p>
            <a:pPr>
              <a:buNone/>
            </a:pPr>
            <a:r>
              <a:rPr lang="en-US" sz="2000" b="1" dirty="0" smtClean="0"/>
              <a:t>… as the answer.</a:t>
            </a:r>
          </a:p>
          <a:p>
            <a:pPr>
              <a:buNone/>
            </a:pPr>
            <a:endParaRPr lang="en-US" sz="20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ACT-R 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This is a simple example, but more complex ones are:</a:t>
            </a:r>
          </a:p>
          <a:p>
            <a:pPr>
              <a:buNone/>
            </a:pPr>
            <a:r>
              <a:rPr lang="en-US" dirty="0" smtClean="0"/>
              <a:t>	- reasoning by counting</a:t>
            </a:r>
          </a:p>
          <a:p>
            <a:pPr>
              <a:buNone/>
            </a:pPr>
            <a:r>
              <a:rPr lang="en-US" dirty="0" smtClean="0"/>
              <a:t>	- retrieval from memory</a:t>
            </a:r>
          </a:p>
          <a:p>
            <a:pPr>
              <a:buNone/>
            </a:pPr>
            <a:r>
              <a:rPr lang="en-US" dirty="0" smtClean="0"/>
              <a:t>	- retrieval from input system (e.g., by reading a book)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heory-evol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133600" y="2895600"/>
            <a:ext cx="1981200" cy="1371600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4191000" y="2971800"/>
            <a:ext cx="3657600" cy="1066800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GUTSE: Theories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Composing transformers</a:t>
            </a:r>
            <a:endParaRPr lang="en-US" dirty="0"/>
          </a:p>
        </p:txBody>
      </p:sp>
      <p:pic>
        <p:nvPicPr>
          <p:cNvPr id="4" name="Content Placeholder 3" descr="gutse-xformer-series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604548" y="2124626"/>
            <a:ext cx="5934904" cy="3477111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Composing Transformers</a:t>
            </a:r>
            <a:endParaRPr lang="en-US" dirty="0"/>
          </a:p>
        </p:txBody>
      </p:sp>
      <p:pic>
        <p:nvPicPr>
          <p:cNvPr id="4" name="Content Placeholder 3" descr="gutse-xformer-parallel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842441" y="1800731"/>
            <a:ext cx="7459117" cy="4124901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 + m/c</a:t>
            </a:r>
            <a:endParaRPr lang="en-US" dirty="0"/>
          </a:p>
        </p:txBody>
      </p:sp>
      <p:pic>
        <p:nvPicPr>
          <p:cNvPr id="6" name="Content Placeholder 5" descr="gutse-org-basic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704839" y="2577127"/>
            <a:ext cx="3734321" cy="2572109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 + m/c : Circa 1970s</a:t>
            </a:r>
            <a:endParaRPr lang="en-US" dirty="0"/>
          </a:p>
        </p:txBody>
      </p:sp>
      <p:pic>
        <p:nvPicPr>
          <p:cNvPr id="4" name="Content Placeholder 3" descr="gutse-org-univac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64189" y="1600200"/>
            <a:ext cx="6415622" cy="4525963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Organization: Waterfall</a:t>
            </a:r>
            <a:endParaRPr lang="en-US" dirty="0"/>
          </a:p>
        </p:txBody>
      </p:sp>
      <p:pic>
        <p:nvPicPr>
          <p:cNvPr id="4" name="Content Placeholder 3" descr="gutse-org-waterfall3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57200" y="1295400"/>
            <a:ext cx="8192367" cy="5264726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Organization: MMM</a:t>
            </a:r>
            <a:endParaRPr lang="en-US" dirty="0"/>
          </a:p>
        </p:txBody>
      </p:sp>
      <p:pic>
        <p:nvPicPr>
          <p:cNvPr id="4" name="Content Placeholder 3" descr="gutse-org-mmm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57200" y="1371599"/>
            <a:ext cx="8229600" cy="5055755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Organization: XP</a:t>
            </a:r>
            <a:endParaRPr lang="en-US" dirty="0"/>
          </a:p>
        </p:txBody>
      </p:sp>
      <p:pic>
        <p:nvPicPr>
          <p:cNvPr id="4" name="Content Placeholder 3" descr="gutse-org-xp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533400" y="1905000"/>
            <a:ext cx="8376622" cy="24384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Meanwhile, in the real world..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buNone/>
            </a:pPr>
            <a:r>
              <a:rPr lang="en-US" dirty="0" smtClean="0"/>
              <a:t>Stable = </a:t>
            </a:r>
          </a:p>
          <a:p>
            <a:pPr>
              <a:buNone/>
            </a:pPr>
            <a:r>
              <a:rPr lang="en-US" dirty="0" smtClean="0"/>
              <a:t>Flexibility =</a:t>
            </a:r>
          </a:p>
          <a:p>
            <a:pPr>
              <a:buNone/>
            </a:pPr>
            <a:r>
              <a:rPr lang="en-US" dirty="0" smtClean="0"/>
              <a:t>Reusability =</a:t>
            </a:r>
          </a:p>
          <a:p>
            <a:pPr>
              <a:buNone/>
            </a:pPr>
            <a:r>
              <a:rPr lang="en-US" dirty="0" smtClean="0"/>
              <a:t>Huge =</a:t>
            </a:r>
          </a:p>
          <a:p>
            <a:pPr>
              <a:buNone/>
            </a:pPr>
            <a:r>
              <a:rPr lang="en-US" dirty="0" smtClean="0"/>
              <a:t>Complex =</a:t>
            </a:r>
          </a:p>
          <a:p>
            <a:pPr>
              <a:buNone/>
            </a:pPr>
            <a:r>
              <a:rPr lang="en-US" dirty="0" smtClean="0"/>
              <a:t>Brittle =</a:t>
            </a:r>
          </a:p>
          <a:p>
            <a:pPr>
              <a:buNone/>
            </a:pPr>
            <a:r>
              <a:rPr lang="en-US" dirty="0" smtClean="0"/>
              <a:t>Failure=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/>
              <a:t>…. And so on…</a:t>
            </a:r>
          </a:p>
          <a:p>
            <a:pPr>
              <a:buNone/>
            </a:pPr>
            <a:endParaRPr lang="en-US" dirty="0"/>
          </a:p>
        </p:txBody>
      </p:sp>
      <p:pic>
        <p:nvPicPr>
          <p:cNvPr id="4" name="Picture 3" descr="earth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772400" y="5486400"/>
            <a:ext cx="971550" cy="9715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GUTSE: 50k view</a:t>
            </a:r>
            <a:endParaRPr lang="en-US" dirty="0"/>
          </a:p>
        </p:txBody>
      </p:sp>
      <p:pic>
        <p:nvPicPr>
          <p:cNvPr id="4" name="Content Placeholder 3" descr="gutse-overview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3025204" y="1600200"/>
            <a:ext cx="3375595" cy="493854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aw-emc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124075" y="2895600"/>
            <a:ext cx="1990725" cy="1066800"/>
          </a:xfrm>
          <a:prstGeom prst="rect">
            <a:avLst/>
          </a:prstGeom>
        </p:spPr>
      </p:pic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191000" y="2895600"/>
            <a:ext cx="3657600" cy="1066800"/>
          </a:xfrm>
          <a:solidFill>
            <a:schemeClr val="accent1">
              <a:alpha val="50000"/>
            </a:schemeClr>
          </a:solidFill>
        </p:spPr>
        <p:txBody>
          <a:bodyPr>
            <a:normAutofit/>
          </a:bodyPr>
          <a:lstStyle/>
          <a:p>
            <a:pPr>
              <a:buNone/>
            </a:pPr>
            <a:r>
              <a:rPr lang="en-US" dirty="0" smtClean="0"/>
              <a:t>GUTSE: Laws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590800"/>
            <a:ext cx="8229600" cy="2133600"/>
          </a:xfrm>
        </p:spPr>
        <p:txBody>
          <a:bodyPr/>
          <a:lstStyle/>
          <a:p>
            <a:pPr algn="ctr">
              <a:buNone/>
            </a:pPr>
            <a:r>
              <a:rPr lang="en-US" dirty="0" smtClean="0"/>
              <a:t>Meta Law: no law can be stated without qualification </a:t>
            </a:r>
            <a:r>
              <a:rPr lang="en-US" dirty="0" smtClean="0"/>
              <a:t>wrt</a:t>
            </a:r>
            <a:r>
              <a:rPr lang="en-US" dirty="0" smtClean="0"/>
              <a:t> a specific SD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pp-nukereactor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133600" y="2895600"/>
            <a:ext cx="1981200" cy="1219200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4191000" y="2971800"/>
            <a:ext cx="3657600" cy="1066800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txBody>
          <a:bodyPr vert="horz" lIns="91440" tIns="45720" rIns="91440" bIns="45720" rtlCol="0">
            <a:normAutofit/>
          </a:bodyPr>
          <a:lstStyle/>
          <a:p>
            <a:pPr marL="342900" lvl="0" indent="-342900">
              <a:spcBef>
                <a:spcPct val="20000"/>
              </a:spcBef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GUTSE: </a:t>
            </a:r>
            <a:r>
              <a:rPr lang="en-US" sz="3200" dirty="0" smtClean="0"/>
              <a:t>Application of Science</a:t>
            </a:r>
            <a:endParaRPr kumimoji="0" lang="en-US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Tour de Force: Assembly vs. HLL</a:t>
            </a:r>
            <a:endParaRPr lang="en-US" dirty="0"/>
          </a:p>
        </p:txBody>
      </p:sp>
      <p:pic>
        <p:nvPicPr>
          <p:cNvPr id="4" name="Content Placeholder 3" descr="gutse-tdf-1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371173" y="2990544"/>
            <a:ext cx="3953427" cy="2191056"/>
          </a:xfrm>
        </p:spPr>
      </p:pic>
      <p:sp>
        <p:nvSpPr>
          <p:cNvPr id="5" name="TextBox 4"/>
          <p:cNvSpPr txBox="1"/>
          <p:nvPr/>
        </p:nvSpPr>
        <p:spPr>
          <a:xfrm>
            <a:off x="838200" y="1752600"/>
            <a:ext cx="70104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A: Let’s model the process of learning the language, writing a trial program and then executing a real program by implementing a Bubble Sort in both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685800" y="1219200"/>
            <a:ext cx="7543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Q:Which is better from a Programmer’s POV?</a:t>
            </a:r>
            <a:endParaRPr lang="en-US" sz="2400" dirty="0"/>
          </a:p>
        </p:txBody>
      </p:sp>
      <p:sp>
        <p:nvSpPr>
          <p:cNvPr id="7" name="Rectangle 6"/>
          <p:cNvSpPr/>
          <p:nvPr/>
        </p:nvSpPr>
        <p:spPr>
          <a:xfrm>
            <a:off x="838200" y="3657600"/>
            <a:ext cx="1143000" cy="10668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990600" y="3733800"/>
            <a:ext cx="838200" cy="8382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hape 9"/>
          <p:cNvCxnSpPr/>
          <p:nvPr/>
        </p:nvCxnSpPr>
        <p:spPr>
          <a:xfrm flipV="1">
            <a:off x="1371600" y="3429000"/>
            <a:ext cx="1600200" cy="609600"/>
          </a:xfrm>
          <a:prstGeom prst="bentConnector3">
            <a:avLst>
              <a:gd name="adj1" fmla="val -1173"/>
            </a:avLst>
          </a:prstGeom>
          <a:noFill/>
          <a:ln>
            <a:solidFill>
              <a:schemeClr val="tx1"/>
            </a:solidFill>
            <a:head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1" name="TextBox 10"/>
          <p:cNvSpPr txBox="1"/>
          <p:nvPr/>
        </p:nvSpPr>
        <p:spPr>
          <a:xfrm>
            <a:off x="762000" y="4800600"/>
            <a:ext cx="1371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smtClean="0">
                <a:latin typeface="Courier New" pitchFamily="49" charset="0"/>
                <a:cs typeface="Courier New" pitchFamily="49" charset="0"/>
              </a:rPr>
              <a:t>C /Assembly SD</a:t>
            </a:r>
            <a:endParaRPr lang="en-US" sz="1100" b="1" dirty="0">
              <a:latin typeface="Courier New" pitchFamily="49" charset="0"/>
              <a:cs typeface="Courier New" pitchFamily="49" charset="0"/>
            </a:endParaRPr>
          </a:p>
        </p:txBody>
      </p:sp>
      <p:cxnSp>
        <p:nvCxnSpPr>
          <p:cNvPr id="12" name="Shape 11"/>
          <p:cNvCxnSpPr/>
          <p:nvPr/>
        </p:nvCxnSpPr>
        <p:spPr>
          <a:xfrm flipV="1">
            <a:off x="1447800" y="3657600"/>
            <a:ext cx="2895600" cy="533400"/>
          </a:xfrm>
          <a:prstGeom prst="bentConnector3">
            <a:avLst>
              <a:gd name="adj1" fmla="val 99961"/>
            </a:avLst>
          </a:prstGeom>
          <a:noFill/>
          <a:ln>
            <a:solidFill>
              <a:schemeClr val="tx1"/>
            </a:solidFill>
            <a:head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35" name="Group 34"/>
          <p:cNvGrpSpPr/>
          <p:nvPr/>
        </p:nvGrpSpPr>
        <p:grpSpPr>
          <a:xfrm>
            <a:off x="7315200" y="3590836"/>
            <a:ext cx="1143000" cy="1066800"/>
            <a:chOff x="7315200" y="4276636"/>
            <a:chExt cx="1143000" cy="1066800"/>
          </a:xfrm>
        </p:grpSpPr>
        <p:sp>
          <p:nvSpPr>
            <p:cNvPr id="16" name="Rectangle 15"/>
            <p:cNvSpPr/>
            <p:nvPr/>
          </p:nvSpPr>
          <p:spPr>
            <a:xfrm>
              <a:off x="7315200" y="4276636"/>
              <a:ext cx="1143000" cy="1066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Oval 16"/>
            <p:cNvSpPr/>
            <p:nvPr/>
          </p:nvSpPr>
          <p:spPr>
            <a:xfrm>
              <a:off x="7467600" y="4352836"/>
              <a:ext cx="838200" cy="838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7239000" y="4733836"/>
            <a:ext cx="137160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 smtClean="0">
                <a:latin typeface="Courier New" pitchFamily="49" charset="0"/>
                <a:cs typeface="Courier New" pitchFamily="49" charset="0"/>
              </a:rPr>
              <a:t>C /Assembly Execution State Space</a:t>
            </a:r>
            <a:endParaRPr lang="en-US" sz="1100" b="1" dirty="0">
              <a:latin typeface="Courier New" pitchFamily="49" charset="0"/>
              <a:cs typeface="Courier New" pitchFamily="49" charset="0"/>
            </a:endParaRPr>
          </a:p>
        </p:txBody>
      </p:sp>
      <p:cxnSp>
        <p:nvCxnSpPr>
          <p:cNvPr id="19" name="Shape 18"/>
          <p:cNvCxnSpPr/>
          <p:nvPr/>
        </p:nvCxnSpPr>
        <p:spPr>
          <a:xfrm rot="10800000">
            <a:off x="5638800" y="3429000"/>
            <a:ext cx="2286000" cy="533400"/>
          </a:xfrm>
          <a:prstGeom prst="bentConnector3">
            <a:avLst>
              <a:gd name="adj1" fmla="val -149"/>
            </a:avLst>
          </a:prstGeom>
          <a:noFill/>
          <a:ln>
            <a:solidFill>
              <a:schemeClr val="tx1"/>
            </a:solidFill>
            <a:head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36" name="Group 35"/>
          <p:cNvGrpSpPr/>
          <p:nvPr/>
        </p:nvGrpSpPr>
        <p:grpSpPr>
          <a:xfrm>
            <a:off x="4343400" y="5486400"/>
            <a:ext cx="1143000" cy="1066800"/>
            <a:chOff x="7315200" y="4276636"/>
            <a:chExt cx="1143000" cy="1066800"/>
          </a:xfrm>
        </p:grpSpPr>
        <p:sp>
          <p:nvSpPr>
            <p:cNvPr id="37" name="Rectangle 36"/>
            <p:cNvSpPr/>
            <p:nvPr/>
          </p:nvSpPr>
          <p:spPr>
            <a:xfrm>
              <a:off x="7315200" y="4276636"/>
              <a:ext cx="1143000" cy="1066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Oval 37"/>
            <p:cNvSpPr/>
            <p:nvPr/>
          </p:nvSpPr>
          <p:spPr>
            <a:xfrm>
              <a:off x="7467600" y="4352836"/>
              <a:ext cx="838200" cy="838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5562600" y="5638800"/>
            <a:ext cx="13716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 smtClean="0">
                <a:latin typeface="Courier New" pitchFamily="49" charset="0"/>
                <a:cs typeface="Courier New" pitchFamily="49" charset="0"/>
              </a:rPr>
              <a:t>Lists of Numbers SD</a:t>
            </a:r>
            <a:endParaRPr lang="en-US" sz="1100" b="1" dirty="0">
              <a:latin typeface="Courier New" pitchFamily="49" charset="0"/>
              <a:cs typeface="Courier New" pitchFamily="49" charset="0"/>
            </a:endParaRPr>
          </a:p>
        </p:txBody>
      </p:sp>
      <p:cxnSp>
        <p:nvCxnSpPr>
          <p:cNvPr id="40" name="Shape 18"/>
          <p:cNvCxnSpPr/>
          <p:nvPr/>
        </p:nvCxnSpPr>
        <p:spPr>
          <a:xfrm rot="16200000" flipV="1">
            <a:off x="4495802" y="5410198"/>
            <a:ext cx="762000" cy="3"/>
          </a:xfrm>
          <a:prstGeom prst="bentConnector3">
            <a:avLst>
              <a:gd name="adj1" fmla="val 50000"/>
            </a:avLst>
          </a:prstGeom>
          <a:noFill/>
          <a:ln>
            <a:solidFill>
              <a:schemeClr val="tx1"/>
            </a:solidFill>
            <a:head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… then let’s replace the human with ACT-R and see how it behaves</a:t>
            </a:r>
            <a:endParaRPr lang="en-US" dirty="0"/>
          </a:p>
        </p:txBody>
      </p:sp>
      <p:pic>
        <p:nvPicPr>
          <p:cNvPr id="4" name="Content Placeholder 3" descr="gutse-tdf-1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371173" y="2685744"/>
            <a:ext cx="3953427" cy="2191056"/>
          </a:xfrm>
        </p:spPr>
      </p:pic>
      <p:pic>
        <p:nvPicPr>
          <p:cNvPr id="7" name="Picture 6" descr="gutse-xformer-nameless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743200" y="2743200"/>
            <a:ext cx="828791" cy="781159"/>
          </a:xfrm>
          <a:prstGeom prst="rect">
            <a:avLst/>
          </a:prstGeom>
        </p:spPr>
      </p:pic>
      <p:pic>
        <p:nvPicPr>
          <p:cNvPr id="8" name="Picture 7" descr="gutse-xformer-nameless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971809" y="2743200"/>
            <a:ext cx="828791" cy="781159"/>
          </a:xfrm>
          <a:prstGeom prst="rect">
            <a:avLst/>
          </a:prstGeom>
        </p:spPr>
      </p:pic>
      <p:pic>
        <p:nvPicPr>
          <p:cNvPr id="9" name="Picture 8" descr="gutse-xformer-nameless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105400" y="2724041"/>
            <a:ext cx="828791" cy="781159"/>
          </a:xfrm>
          <a:prstGeom prst="rect">
            <a:avLst/>
          </a:prstGeom>
        </p:spPr>
      </p:pic>
      <p:pic>
        <p:nvPicPr>
          <p:cNvPr id="10" name="Picture 9" descr="gutse-xformer-nameless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429009" y="3886200"/>
            <a:ext cx="828791" cy="781159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838200" y="3352801"/>
            <a:ext cx="1143000" cy="10668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990600" y="3429001"/>
            <a:ext cx="838200" cy="8382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hape 9"/>
          <p:cNvCxnSpPr/>
          <p:nvPr/>
        </p:nvCxnSpPr>
        <p:spPr>
          <a:xfrm flipV="1">
            <a:off x="1371600" y="3124201"/>
            <a:ext cx="1600200" cy="609600"/>
          </a:xfrm>
          <a:prstGeom prst="bentConnector3">
            <a:avLst>
              <a:gd name="adj1" fmla="val -1173"/>
            </a:avLst>
          </a:prstGeom>
          <a:noFill/>
          <a:ln>
            <a:solidFill>
              <a:schemeClr val="tx1"/>
            </a:solidFill>
            <a:head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4" name="TextBox 13"/>
          <p:cNvSpPr txBox="1"/>
          <p:nvPr/>
        </p:nvSpPr>
        <p:spPr>
          <a:xfrm>
            <a:off x="762000" y="4495801"/>
            <a:ext cx="1371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smtClean="0">
                <a:latin typeface="Courier New" pitchFamily="49" charset="0"/>
                <a:cs typeface="Courier New" pitchFamily="49" charset="0"/>
              </a:rPr>
              <a:t>C /Assembly SD</a:t>
            </a:r>
            <a:endParaRPr lang="en-US" sz="1100" b="1" dirty="0">
              <a:latin typeface="Courier New" pitchFamily="49" charset="0"/>
              <a:cs typeface="Courier New" pitchFamily="49" charset="0"/>
            </a:endParaRPr>
          </a:p>
        </p:txBody>
      </p:sp>
      <p:cxnSp>
        <p:nvCxnSpPr>
          <p:cNvPr id="15" name="Shape 11"/>
          <p:cNvCxnSpPr/>
          <p:nvPr/>
        </p:nvCxnSpPr>
        <p:spPr>
          <a:xfrm flipV="1">
            <a:off x="1447800" y="3352801"/>
            <a:ext cx="2895600" cy="533400"/>
          </a:xfrm>
          <a:prstGeom prst="bentConnector3">
            <a:avLst>
              <a:gd name="adj1" fmla="val 99961"/>
            </a:avLst>
          </a:prstGeom>
          <a:noFill/>
          <a:ln>
            <a:solidFill>
              <a:schemeClr val="tx1"/>
            </a:solidFill>
            <a:head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16" name="Group 15"/>
          <p:cNvGrpSpPr/>
          <p:nvPr/>
        </p:nvGrpSpPr>
        <p:grpSpPr>
          <a:xfrm>
            <a:off x="7315200" y="3286037"/>
            <a:ext cx="1143000" cy="1066800"/>
            <a:chOff x="7315200" y="4276636"/>
            <a:chExt cx="1143000" cy="1066800"/>
          </a:xfrm>
        </p:grpSpPr>
        <p:sp>
          <p:nvSpPr>
            <p:cNvPr id="17" name="Rectangle 16"/>
            <p:cNvSpPr/>
            <p:nvPr/>
          </p:nvSpPr>
          <p:spPr>
            <a:xfrm>
              <a:off x="7315200" y="4276636"/>
              <a:ext cx="1143000" cy="1066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Oval 17"/>
            <p:cNvSpPr/>
            <p:nvPr/>
          </p:nvSpPr>
          <p:spPr>
            <a:xfrm>
              <a:off x="7467600" y="4352836"/>
              <a:ext cx="838200" cy="838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7239000" y="4429037"/>
            <a:ext cx="137160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 smtClean="0">
                <a:latin typeface="Courier New" pitchFamily="49" charset="0"/>
                <a:cs typeface="Courier New" pitchFamily="49" charset="0"/>
              </a:rPr>
              <a:t>C /Assembly Execution State Space</a:t>
            </a:r>
            <a:endParaRPr lang="en-US" sz="1100" b="1" dirty="0">
              <a:latin typeface="Courier New" pitchFamily="49" charset="0"/>
              <a:cs typeface="Courier New" pitchFamily="49" charset="0"/>
            </a:endParaRPr>
          </a:p>
        </p:txBody>
      </p:sp>
      <p:cxnSp>
        <p:nvCxnSpPr>
          <p:cNvPr id="20" name="Shape 18"/>
          <p:cNvCxnSpPr/>
          <p:nvPr/>
        </p:nvCxnSpPr>
        <p:spPr>
          <a:xfrm rot="10800000">
            <a:off x="5638800" y="3124201"/>
            <a:ext cx="2286000" cy="533400"/>
          </a:xfrm>
          <a:prstGeom prst="bentConnector3">
            <a:avLst>
              <a:gd name="adj1" fmla="val -149"/>
            </a:avLst>
          </a:prstGeom>
          <a:noFill/>
          <a:ln>
            <a:solidFill>
              <a:schemeClr val="tx1"/>
            </a:solidFill>
            <a:head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21" name="Group 20"/>
          <p:cNvGrpSpPr/>
          <p:nvPr/>
        </p:nvGrpSpPr>
        <p:grpSpPr>
          <a:xfrm>
            <a:off x="4343400" y="5181601"/>
            <a:ext cx="1143000" cy="1066800"/>
            <a:chOff x="7315200" y="4276636"/>
            <a:chExt cx="1143000" cy="1066800"/>
          </a:xfrm>
        </p:grpSpPr>
        <p:sp>
          <p:nvSpPr>
            <p:cNvPr id="22" name="Rectangle 21"/>
            <p:cNvSpPr/>
            <p:nvPr/>
          </p:nvSpPr>
          <p:spPr>
            <a:xfrm>
              <a:off x="7315200" y="4276636"/>
              <a:ext cx="1143000" cy="1066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Oval 22"/>
            <p:cNvSpPr/>
            <p:nvPr/>
          </p:nvSpPr>
          <p:spPr>
            <a:xfrm>
              <a:off x="7467600" y="4352836"/>
              <a:ext cx="838200" cy="838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5562600" y="5334001"/>
            <a:ext cx="13716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 smtClean="0">
                <a:latin typeface="Courier New" pitchFamily="49" charset="0"/>
                <a:cs typeface="Courier New" pitchFamily="49" charset="0"/>
              </a:rPr>
              <a:t>Lists of Numbers SD</a:t>
            </a:r>
            <a:endParaRPr lang="en-US" sz="1100" b="1" dirty="0">
              <a:latin typeface="Courier New" pitchFamily="49" charset="0"/>
              <a:cs typeface="Courier New" pitchFamily="49" charset="0"/>
            </a:endParaRPr>
          </a:p>
        </p:txBody>
      </p:sp>
      <p:cxnSp>
        <p:nvCxnSpPr>
          <p:cNvPr id="25" name="Shape 18"/>
          <p:cNvCxnSpPr/>
          <p:nvPr/>
        </p:nvCxnSpPr>
        <p:spPr>
          <a:xfrm rot="16200000" flipV="1">
            <a:off x="4495802" y="5105399"/>
            <a:ext cx="762000" cy="3"/>
          </a:xfrm>
          <a:prstGeom prst="bentConnector3">
            <a:avLst>
              <a:gd name="adj1" fmla="val 50000"/>
            </a:avLst>
          </a:prstGeom>
          <a:noFill/>
          <a:ln>
            <a:solidFill>
              <a:schemeClr val="tx1"/>
            </a:solidFill>
            <a:head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Step 0: Simulate a language in ACT-R</a:t>
            </a:r>
            <a:endParaRPr lang="en-US" dirty="0"/>
          </a:p>
        </p:txBody>
      </p:sp>
      <p:pic>
        <p:nvPicPr>
          <p:cNvPr id="4" name="Content Placeholder 3" descr="gutse-tdf-7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541905" y="1371600"/>
            <a:ext cx="8144895" cy="3886200"/>
          </a:xfrm>
        </p:spPr>
      </p:pic>
      <p:sp>
        <p:nvSpPr>
          <p:cNvPr id="5" name="TextBox 4"/>
          <p:cNvSpPr txBox="1"/>
          <p:nvPr/>
        </p:nvSpPr>
        <p:spPr>
          <a:xfrm>
            <a:off x="2286000" y="5638800"/>
            <a:ext cx="5812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The Assembly machine’s ACT-R setup is essentially the same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 Rule from </a:t>
            </a:r>
            <a:r>
              <a:rPr lang="en-US" dirty="0" smtClean="0"/>
              <a:t>Sim</a:t>
            </a:r>
            <a:endParaRPr lang="en-US" dirty="0"/>
          </a:p>
        </p:txBody>
      </p:sp>
      <p:pic>
        <p:nvPicPr>
          <p:cNvPr id="4" name="Content Placeholder 3" descr="gutse-tdf-8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505505" y="1600200"/>
            <a:ext cx="4132990" cy="4525963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1: Learn the languages</a:t>
            </a:r>
            <a:endParaRPr lang="en-US" dirty="0"/>
          </a:p>
        </p:txBody>
      </p:sp>
      <p:pic>
        <p:nvPicPr>
          <p:cNvPr id="4" name="Content Placeholder 3" descr="gutse-tdf-10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75916" y="2685893"/>
            <a:ext cx="6392168" cy="1124107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2: Learn the Sort program</a:t>
            </a:r>
            <a:endParaRPr lang="en-US" dirty="0"/>
          </a:p>
        </p:txBody>
      </p:sp>
      <p:pic>
        <p:nvPicPr>
          <p:cNvPr id="4" name="Content Placeholder 3" descr="gutse-tdf-11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142232" y="1447800"/>
            <a:ext cx="6392168" cy="2810267"/>
          </a:xfrm>
        </p:spPr>
      </p:pic>
      <p:pic>
        <p:nvPicPr>
          <p:cNvPr id="5" name="Picture 4" descr="gutse-tdf-12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33600" y="4419600"/>
            <a:ext cx="6392168" cy="219105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62000" y="1600200"/>
            <a:ext cx="137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Assembly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762000" y="4415135"/>
            <a:ext cx="137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C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202362"/>
          </a:xfrm>
        </p:spPr>
        <p:txBody>
          <a:bodyPr/>
          <a:lstStyle/>
          <a:p>
            <a:r>
              <a:rPr lang="en-US" dirty="0" smtClean="0">
                <a:latin typeface="Impact" pitchFamily="34" charset="0"/>
              </a:rPr>
              <a:t>Fact: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We DON’T have a 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for software </a:t>
            </a:r>
            <a:br>
              <a:rPr lang="en-US" dirty="0" smtClean="0"/>
            </a:br>
            <a:r>
              <a:rPr lang="en-US" dirty="0" smtClean="0"/>
              <a:t>… or how its developed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905000" y="3352800"/>
            <a:ext cx="6019800" cy="76944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400" cap="small" dirty="0" smtClean="0">
                <a:latin typeface="Lucida Handwriting" pitchFamily="66" charset="0"/>
              </a:rPr>
              <a:t>precise vocabulary</a:t>
            </a:r>
            <a:r>
              <a:rPr lang="en-US" sz="4400" cap="small" dirty="0" smtClean="0"/>
              <a:t> </a:t>
            </a:r>
            <a:endParaRPr lang="en-US" sz="4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Bubble Sort in Assembly</a:t>
            </a:r>
            <a:endParaRPr lang="en-US" dirty="0"/>
          </a:p>
        </p:txBody>
      </p:sp>
      <p:pic>
        <p:nvPicPr>
          <p:cNvPr id="4" name="Content Placeholder 3" descr="gutse-tdf-4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747443" y="1676888"/>
            <a:ext cx="5649114" cy="4372586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Bubble Sort in C</a:t>
            </a:r>
            <a:endParaRPr lang="en-US" dirty="0"/>
          </a:p>
        </p:txBody>
      </p:sp>
      <p:pic>
        <p:nvPicPr>
          <p:cNvPr id="4" name="Content Placeholder 3" descr="gutse-tdf-5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742680" y="1743573"/>
            <a:ext cx="5658640" cy="4239217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Step 3: Simulate run of s/w bubble sort m/</a:t>
            </a:r>
            <a:r>
              <a:rPr lang="en-US" dirty="0" smtClean="0"/>
              <a:t>c’s</a:t>
            </a:r>
            <a:r>
              <a:rPr lang="en-US" dirty="0" smtClean="0"/>
              <a:t> written in Assembly &amp; C</a:t>
            </a:r>
            <a:endParaRPr lang="en-US" dirty="0"/>
          </a:p>
        </p:txBody>
      </p:sp>
      <p:pic>
        <p:nvPicPr>
          <p:cNvPr id="4" name="Content Placeholder 3" descr="gutse-tdf-2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909390" y="1614967"/>
            <a:ext cx="5325219" cy="4496428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Bubble Sort m/c: Internals</a:t>
            </a:r>
            <a:endParaRPr lang="en-US" dirty="0"/>
          </a:p>
        </p:txBody>
      </p:sp>
      <p:pic>
        <p:nvPicPr>
          <p:cNvPr id="4" name="Content Placeholder 3" descr="gutse-tdf-3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429770" y="1600201"/>
            <a:ext cx="4284459" cy="3886200"/>
          </a:xfrm>
        </p:spPr>
      </p:pic>
      <p:sp>
        <p:nvSpPr>
          <p:cNvPr id="5" name="TextBox 4"/>
          <p:cNvSpPr txBox="1"/>
          <p:nvPr/>
        </p:nvSpPr>
        <p:spPr>
          <a:xfrm>
            <a:off x="2286000" y="5638800"/>
            <a:ext cx="51207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The C machine’s internal view is essentially the same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Bubble Sort m/c: Simulated Internals</a:t>
            </a:r>
            <a:endParaRPr lang="en-US" dirty="0"/>
          </a:p>
        </p:txBody>
      </p:sp>
      <p:pic>
        <p:nvPicPr>
          <p:cNvPr id="5" name="Content Placeholder 4" descr="gutse-tdf-9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464455" y="1600200"/>
            <a:ext cx="4215089" cy="4525963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Actual run results</a:t>
            </a:r>
            <a:endParaRPr lang="en-US" dirty="0"/>
          </a:p>
        </p:txBody>
      </p:sp>
      <p:pic>
        <p:nvPicPr>
          <p:cNvPr id="4" name="Content Placeholder 3" descr="gutse-tdf-13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990600" y="1600201"/>
            <a:ext cx="5624497" cy="2971800"/>
          </a:xfrm>
        </p:spPr>
      </p:pic>
      <p:pic>
        <p:nvPicPr>
          <p:cNvPr id="5" name="Picture 4" descr="gutse-tdf-14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90600" y="4724400"/>
            <a:ext cx="6249273" cy="175284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781800" y="2514600"/>
            <a:ext cx="160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~2X effort for Assembly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239000" y="5525869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Overall, C wins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91000" y="2970300"/>
            <a:ext cx="3657600" cy="1066800"/>
          </a:xfrm>
          <a:solidFill>
            <a:schemeClr val="accent1">
              <a:alpha val="50000"/>
            </a:schemeClr>
          </a:solidFill>
        </p:spPr>
        <p:txBody>
          <a:bodyPr>
            <a:normAutofit/>
          </a:bodyPr>
          <a:lstStyle/>
          <a:p>
            <a:pPr>
              <a:buNone/>
            </a:pPr>
            <a:r>
              <a:rPr lang="en-US" dirty="0" smtClean="0"/>
              <a:t>GUTS: Axioms</a:t>
            </a:r>
          </a:p>
        </p:txBody>
      </p:sp>
      <p:pic>
        <p:nvPicPr>
          <p:cNvPr id="4" name="Picture 3" descr="axiom-captobvious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133600" y="2894100"/>
            <a:ext cx="1981200" cy="13731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heory-evol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133600" y="2895600"/>
            <a:ext cx="1981200" cy="1371600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4191000" y="2971800"/>
            <a:ext cx="3657600" cy="1066800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GUTS: Theories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aw-emc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124075" y="2895600"/>
            <a:ext cx="1990725" cy="1066800"/>
          </a:xfrm>
          <a:prstGeom prst="rect">
            <a:avLst/>
          </a:prstGeom>
        </p:spPr>
      </p:pic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191000" y="2895600"/>
            <a:ext cx="3657600" cy="1066800"/>
          </a:xfrm>
          <a:solidFill>
            <a:schemeClr val="accent1">
              <a:alpha val="50000"/>
            </a:schemeClr>
          </a:solidFill>
        </p:spPr>
        <p:txBody>
          <a:bodyPr>
            <a:normAutofit/>
          </a:bodyPr>
          <a:lstStyle/>
          <a:p>
            <a:pPr>
              <a:buNone/>
            </a:pPr>
            <a:r>
              <a:rPr lang="en-US" dirty="0" smtClean="0"/>
              <a:t>GUTS: Laws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pp-nukereactor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133600" y="2895600"/>
            <a:ext cx="1981200" cy="1219200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4191000" y="2971800"/>
            <a:ext cx="3657600" cy="1066800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txBody>
          <a:bodyPr vert="horz" lIns="91440" tIns="45720" rIns="91440" bIns="45720" rtlCol="0">
            <a:normAutofit/>
          </a:bodyPr>
          <a:lstStyle/>
          <a:p>
            <a:pPr marL="342900" lvl="0" indent="-342900">
              <a:spcBef>
                <a:spcPct val="20000"/>
              </a:spcBef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GUTS: </a:t>
            </a:r>
            <a:r>
              <a:rPr lang="en-US" sz="3200" dirty="0" smtClean="0"/>
              <a:t>Application of Science</a:t>
            </a:r>
            <a:endParaRPr kumimoji="0" lang="en-US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 need a </a:t>
            </a:r>
            <a:r>
              <a:rPr lang="en-US" dirty="0" err="1" smtClean="0"/>
              <a:t>Pensieve</a:t>
            </a:r>
            <a:r>
              <a:rPr lang="en-US" dirty="0" smtClean="0"/>
              <a:t> for software</a:t>
            </a:r>
            <a:endParaRPr lang="en-US" dirty="0"/>
          </a:p>
        </p:txBody>
      </p:sp>
      <p:pic>
        <p:nvPicPr>
          <p:cNvPr id="4" name="Content Placeholder 3" descr="Pensieve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28600" y="1444625"/>
            <a:ext cx="8763000" cy="5184775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819400"/>
            <a:ext cx="8229600" cy="1143000"/>
          </a:xfrm>
          <a:solidFill>
            <a:schemeClr val="accent1">
              <a:alpha val="50000"/>
            </a:schemeClr>
          </a:solidFill>
        </p:spPr>
        <p:txBody>
          <a:bodyPr/>
          <a:lstStyle/>
          <a:p>
            <a:r>
              <a:rPr lang="en-US" dirty="0" smtClean="0"/>
              <a:t>And then we can do what?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Talk about software and its development in a universal vocabulary</a:t>
            </a:r>
          </a:p>
          <a:p>
            <a:r>
              <a:rPr lang="en-US" dirty="0" smtClean="0"/>
              <a:t>Validate (or invalidate) theories, idioms and practices</a:t>
            </a:r>
          </a:p>
          <a:p>
            <a:r>
              <a:rPr lang="en-US" dirty="0" smtClean="0"/>
              <a:t>Universally compare and contrast software based on its “</a:t>
            </a:r>
            <a:r>
              <a:rPr lang="en-US" dirty="0" smtClean="0"/>
              <a:t>ities</a:t>
            </a:r>
            <a:r>
              <a:rPr lang="en-US" dirty="0" smtClean="0"/>
              <a:t>” (GUTS); or even features (GUTSE – Semantic Domains)</a:t>
            </a:r>
          </a:p>
          <a:p>
            <a:r>
              <a:rPr lang="en-US" dirty="0" smtClean="0"/>
              <a:t>Assess the impact of change and evolution on software</a:t>
            </a:r>
          </a:p>
          <a:p>
            <a:endParaRPr lang="en-US" dirty="0"/>
          </a:p>
          <a:p>
            <a:pPr algn="r">
              <a:buNone/>
            </a:pPr>
            <a:r>
              <a:rPr lang="en-US" dirty="0" smtClean="0"/>
              <a:t>…but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/>
          <p:cNvSpPr/>
          <p:nvPr/>
        </p:nvSpPr>
        <p:spPr>
          <a:xfrm>
            <a:off x="457200" y="1066800"/>
            <a:ext cx="5715000" cy="4953000"/>
          </a:xfrm>
          <a:prstGeom prst="ellipse">
            <a:avLst/>
          </a:prstGeom>
          <a:solidFill>
            <a:srgbClr val="FF0000">
              <a:alpha val="50000"/>
            </a:srgbClr>
          </a:solidFill>
          <a:ln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2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/>
          <a:lstStyle/>
          <a:p>
            <a:r>
              <a:rPr lang="en-US" dirty="0" smtClean="0"/>
              <a:t>A review… and an invite</a:t>
            </a:r>
            <a:endParaRPr lang="en-US" dirty="0"/>
          </a:p>
        </p:txBody>
      </p:sp>
      <p:grpSp>
        <p:nvGrpSpPr>
          <p:cNvPr id="3" name="Group 5"/>
          <p:cNvGrpSpPr/>
          <p:nvPr/>
        </p:nvGrpSpPr>
        <p:grpSpPr>
          <a:xfrm>
            <a:off x="1066800" y="1371600"/>
            <a:ext cx="4648200" cy="4343400"/>
            <a:chOff x="1600200" y="1524000"/>
            <a:chExt cx="5638800" cy="4876800"/>
          </a:xfrm>
        </p:grpSpPr>
        <p:sp>
          <p:nvSpPr>
            <p:cNvPr id="4" name="Oval 3"/>
            <p:cNvSpPr/>
            <p:nvPr/>
          </p:nvSpPr>
          <p:spPr>
            <a:xfrm>
              <a:off x="1600200" y="1524000"/>
              <a:ext cx="5638800" cy="4876800"/>
            </a:xfrm>
            <a:prstGeom prst="ellipse">
              <a:avLst/>
            </a:prstGeom>
            <a:solidFill>
              <a:schemeClr val="accent1">
                <a:alpha val="50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 smtClean="0"/>
                <a:t>GUT</a:t>
              </a:r>
              <a:r>
                <a:rPr lang="en-US" sz="4000" dirty="0" smtClean="0"/>
                <a:t>SE</a:t>
              </a:r>
              <a:endParaRPr lang="en-US" sz="4000" dirty="0"/>
            </a:p>
          </p:txBody>
        </p:sp>
        <p:sp>
          <p:nvSpPr>
            <p:cNvPr id="5" name="Oval 4"/>
            <p:cNvSpPr/>
            <p:nvPr/>
          </p:nvSpPr>
          <p:spPr>
            <a:xfrm>
              <a:off x="4343400" y="3200400"/>
              <a:ext cx="2286000" cy="2362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GUT</a:t>
              </a:r>
              <a:r>
                <a:rPr lang="en-US" sz="4000" dirty="0" smtClean="0"/>
                <a:t>S</a:t>
              </a:r>
              <a:endParaRPr lang="en-US" sz="4000" dirty="0"/>
            </a:p>
          </p:txBody>
        </p:sp>
      </p:grpSp>
      <p:sp>
        <p:nvSpPr>
          <p:cNvPr id="7" name="Explosion 1 6"/>
          <p:cNvSpPr/>
          <p:nvPr/>
        </p:nvSpPr>
        <p:spPr>
          <a:xfrm>
            <a:off x="3733800" y="4191000"/>
            <a:ext cx="1219200" cy="533400"/>
          </a:xfrm>
          <a:prstGeom prst="irregularSeal1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WIP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Explosion 1 7"/>
          <p:cNvSpPr/>
          <p:nvPr/>
        </p:nvSpPr>
        <p:spPr>
          <a:xfrm>
            <a:off x="3429000" y="1752600"/>
            <a:ext cx="1219200" cy="533400"/>
          </a:xfrm>
          <a:prstGeom prst="irregularSeal1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WIP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019800" y="1143000"/>
            <a:ext cx="2743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 so this is more like a progress report than a finished product…</a:t>
            </a:r>
          </a:p>
          <a:p>
            <a:endParaRPr lang="en-US" dirty="0"/>
          </a:p>
          <a:p>
            <a:r>
              <a:rPr lang="en-US" dirty="0" smtClean="0"/>
              <a:t>..but you can help finish it!</a:t>
            </a:r>
            <a:endParaRPr lang="en-US" dirty="0"/>
          </a:p>
        </p:txBody>
      </p:sp>
      <p:sp>
        <p:nvSpPr>
          <p:cNvPr id="12" name="Line Callout 1 (Accent Bar) 11"/>
          <p:cNvSpPr/>
          <p:nvPr/>
        </p:nvSpPr>
        <p:spPr>
          <a:xfrm>
            <a:off x="6096000" y="5181600"/>
            <a:ext cx="2362200" cy="1066800"/>
          </a:xfrm>
          <a:prstGeom prst="accentCallout1">
            <a:avLst>
              <a:gd name="adj1" fmla="val 18750"/>
              <a:gd name="adj2" fmla="val -8333"/>
              <a:gd name="adj3" fmla="val 18302"/>
              <a:gd name="adj4" fmla="val -4695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 smtClean="0"/>
              <a:t>YOUR </a:t>
            </a:r>
            <a:r>
              <a:rPr lang="en-US" dirty="0" smtClean="0"/>
              <a:t>THEORY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819400"/>
            <a:ext cx="8229600" cy="1143000"/>
          </a:xfrm>
          <a:solidFill>
            <a:schemeClr val="accent1">
              <a:alpha val="50000"/>
            </a:schemeClr>
          </a:solidFill>
        </p:spPr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Links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914400" y="1371600"/>
          <a:ext cx="7543800" cy="35052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3140"/>
                <a:gridCol w="5280660"/>
              </a:tblGrid>
              <a:tr h="472103">
                <a:tc>
                  <a:txBody>
                    <a:bodyPr/>
                    <a:lstStyle/>
                    <a:p>
                      <a:r>
                        <a:rPr lang="en-US" dirty="0" smtClean="0"/>
                        <a:t>Ref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Link</a:t>
                      </a:r>
                      <a:endParaRPr lang="en-US" dirty="0"/>
                    </a:p>
                  </a:txBody>
                  <a:tcPr/>
                </a:tc>
              </a:tr>
              <a:tr h="582044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Alan Kay’s Talk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hlinkClick r:id="rId2"/>
                        </a:rPr>
                        <a:t>http://www.tele-task.de/archive/video/flash/14029/</a:t>
                      </a:r>
                      <a:r>
                        <a:rPr lang="en-US" sz="2400" dirty="0" smtClean="0"/>
                        <a:t> </a:t>
                      </a:r>
                      <a:endParaRPr lang="en-US" dirty="0"/>
                    </a:p>
                  </a:txBody>
                  <a:tcPr/>
                </a:tc>
              </a:tr>
              <a:tr h="814862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“FEM analysis on code” blog post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hlinkClick r:id="rId3"/>
                        </a:rPr>
                        <a:t>http://tt2n.blogspot.com/2009/06/fem-like-analysis-on-code.html</a:t>
                      </a:r>
                      <a:endParaRPr lang="en-US" dirty="0"/>
                    </a:p>
                  </a:txBody>
                  <a:tcPr/>
                </a:tc>
              </a:tr>
              <a:tr h="472103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GUTS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hlinkClick r:id="rId4"/>
                        </a:rPr>
                        <a:t>https://github.com/vinodkd/guts</a:t>
                      </a:r>
                      <a:endParaRPr lang="en-US" dirty="0"/>
                    </a:p>
                  </a:txBody>
                  <a:tcPr/>
                </a:tc>
              </a:tr>
              <a:tr h="1164089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GUTSE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hlinkClick r:id="rId5"/>
                        </a:rPr>
                        <a:t>http://books.google.com/books/about/The_Grand_Unified_Theory_of_Software_Eng.html?id=TLcceL3NEiMC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r>
              <a:rPr lang="en-US" dirty="0" smtClean="0"/>
              <a:t>Thank You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581400"/>
            <a:ext cx="8229600" cy="2590800"/>
          </a:xfrm>
        </p:spPr>
        <p:txBody>
          <a:bodyPr/>
          <a:lstStyle/>
          <a:p>
            <a:pPr algn="ctr">
              <a:buNone/>
            </a:pPr>
            <a:r>
              <a:rPr lang="en-US" dirty="0" smtClean="0">
                <a:hlinkClick r:id="rId2"/>
              </a:rPr>
              <a:t>Vinod.dinakaran@gmail.com</a:t>
            </a:r>
            <a:endParaRPr lang="en-US" dirty="0" smtClean="0"/>
          </a:p>
          <a:p>
            <a:pPr algn="ctr">
              <a:buNone/>
            </a:pPr>
            <a:r>
              <a:rPr lang="en-US" dirty="0" smtClean="0"/>
              <a:t>+</a:t>
            </a:r>
            <a:r>
              <a:rPr lang="en-US" dirty="0" smtClean="0"/>
              <a:t>vinod.dinakaran</a:t>
            </a:r>
            <a:endParaRPr lang="en-US" dirty="0" smtClean="0"/>
          </a:p>
          <a:p>
            <a:pPr algn="ctr">
              <a:buNone/>
            </a:pPr>
            <a:r>
              <a:rPr lang="en-US" dirty="0" smtClean="0"/>
              <a:t>tt2n.blogspot.com</a:t>
            </a:r>
          </a:p>
          <a:p>
            <a:pPr>
              <a:buNone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3128</TotalTime>
  <Words>1160</Words>
  <Application>Microsoft Office PowerPoint</Application>
  <PresentationFormat>On-screen Show (4:3)</PresentationFormat>
  <Paragraphs>316</Paragraphs>
  <Slides>95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95</vt:i4>
      </vt:variant>
    </vt:vector>
  </HeadingPairs>
  <TitlesOfParts>
    <vt:vector size="96" baseType="lpstr">
      <vt:lpstr>Office Theme</vt:lpstr>
      <vt:lpstr>A Grand Unified Theory of Software</vt:lpstr>
      <vt:lpstr>A Grand Unified Theory of Software</vt:lpstr>
      <vt:lpstr>I’ll talk about…</vt:lpstr>
      <vt:lpstr>What this talk ISNT…and IS about</vt:lpstr>
      <vt:lpstr>The problem</vt:lpstr>
      <vt:lpstr>When we talk about software, we say things like….</vt:lpstr>
      <vt:lpstr>Meanwhile, in the real world..</vt:lpstr>
      <vt:lpstr>Fact:  We DON’T have a    for software  … or how its developed</vt:lpstr>
      <vt:lpstr>We need a Pensieve for software</vt:lpstr>
      <vt:lpstr>Fact: Software development is     the most important thing  - the why –  is lost  so having a way to THINK about it is useful  </vt:lpstr>
      <vt:lpstr>..and then it gets worse …</vt:lpstr>
      <vt:lpstr>Slide 12</vt:lpstr>
      <vt:lpstr>Slide 13</vt:lpstr>
      <vt:lpstr>Slide 14</vt:lpstr>
      <vt:lpstr>Fact:  We no longer    software that we built … at least not fully</vt:lpstr>
      <vt:lpstr>But: We DO have a lot of    </vt:lpstr>
      <vt:lpstr>Slide 17</vt:lpstr>
      <vt:lpstr>Remind you of something?</vt:lpstr>
      <vt:lpstr>…or in comparison to science..</vt:lpstr>
      <vt:lpstr>So what?</vt:lpstr>
      <vt:lpstr>Integration</vt:lpstr>
      <vt:lpstr>Webapp</vt:lpstr>
      <vt:lpstr>Enterprise App</vt:lpstr>
      <vt:lpstr>IT Org</vt:lpstr>
      <vt:lpstr>Slide 25</vt:lpstr>
      <vt:lpstr>Approaches to a solution</vt:lpstr>
      <vt:lpstr>Slide 27</vt:lpstr>
      <vt:lpstr>Slide 28</vt:lpstr>
      <vt:lpstr>i.e., a Unified Theory of Software</vt:lpstr>
      <vt:lpstr>A brief tangent before we start</vt:lpstr>
      <vt:lpstr>Two complementary approaches</vt:lpstr>
      <vt:lpstr>A normal science needs…</vt:lpstr>
      <vt:lpstr>Slide 33</vt:lpstr>
      <vt:lpstr>Q: What do we do when we write software?</vt:lpstr>
      <vt:lpstr>A:  We solve problems using machines</vt:lpstr>
      <vt:lpstr>Actually….   We solve problems &amp; encode the solutions  using so that machines can run them instead of us</vt:lpstr>
      <vt:lpstr>Slide 37</vt:lpstr>
      <vt:lpstr>Slide 38</vt:lpstr>
      <vt:lpstr>…translation of what? To what?</vt:lpstr>
      <vt:lpstr>Slide 40</vt:lpstr>
      <vt:lpstr>Slide 41</vt:lpstr>
      <vt:lpstr>Special case: the Executor</vt:lpstr>
      <vt:lpstr>Slide 43</vt:lpstr>
      <vt:lpstr>But it cant all be rote transforms, right?</vt:lpstr>
      <vt:lpstr>Slide 45</vt:lpstr>
      <vt:lpstr>Sem-nastics: The Semantic Domain</vt:lpstr>
      <vt:lpstr>More Sem-nastics</vt:lpstr>
      <vt:lpstr>Slide 48</vt:lpstr>
      <vt:lpstr>General Semantic Domain</vt:lpstr>
      <vt:lpstr>More Sem-nastics</vt:lpstr>
      <vt:lpstr>Problem Solving: GUTSE-style</vt:lpstr>
      <vt:lpstr>Sw Engg: GUTSE-style</vt:lpstr>
      <vt:lpstr>Slide 53</vt:lpstr>
      <vt:lpstr>The model m/c: a Von Neumann m/c</vt:lpstr>
      <vt:lpstr>The vNM executor</vt:lpstr>
      <vt:lpstr>The model mind: ACT-R</vt:lpstr>
      <vt:lpstr>Slide 57</vt:lpstr>
      <vt:lpstr>ACT-R Demo</vt:lpstr>
      <vt:lpstr>ACT-R Demo</vt:lpstr>
      <vt:lpstr>ACT-R Demo</vt:lpstr>
      <vt:lpstr>ACT-R Demo</vt:lpstr>
      <vt:lpstr>Slide 62</vt:lpstr>
      <vt:lpstr>Composing transformers</vt:lpstr>
      <vt:lpstr>Composing Transformers</vt:lpstr>
      <vt:lpstr>Man + m/c</vt:lpstr>
      <vt:lpstr>Man + m/c : Circa 1970s</vt:lpstr>
      <vt:lpstr>Organization: Waterfall</vt:lpstr>
      <vt:lpstr>Organization: MMM</vt:lpstr>
      <vt:lpstr>Organization: XP</vt:lpstr>
      <vt:lpstr>GUTSE: 50k view</vt:lpstr>
      <vt:lpstr>Slide 71</vt:lpstr>
      <vt:lpstr>Slide 72</vt:lpstr>
      <vt:lpstr>Slide 73</vt:lpstr>
      <vt:lpstr>Tour de Force: Assembly vs. HLL</vt:lpstr>
      <vt:lpstr>… then let’s replace the human with ACT-R and see how it behaves</vt:lpstr>
      <vt:lpstr>Step 0: Simulate a language in ACT-R</vt:lpstr>
      <vt:lpstr>Sample Rule from Sim</vt:lpstr>
      <vt:lpstr>Step 1: Learn the languages</vt:lpstr>
      <vt:lpstr>Step 2: Learn the Sort program</vt:lpstr>
      <vt:lpstr>Bubble Sort in Assembly</vt:lpstr>
      <vt:lpstr>Bubble Sort in C</vt:lpstr>
      <vt:lpstr>Step 3: Simulate run of s/w bubble sort m/c’s written in Assembly &amp; C</vt:lpstr>
      <vt:lpstr>Bubble Sort m/c: Internals</vt:lpstr>
      <vt:lpstr>Bubble Sort m/c: Simulated Internals</vt:lpstr>
      <vt:lpstr>Actual run results</vt:lpstr>
      <vt:lpstr>Slide 86</vt:lpstr>
      <vt:lpstr>Slide 87</vt:lpstr>
      <vt:lpstr>Slide 88</vt:lpstr>
      <vt:lpstr>Slide 89</vt:lpstr>
      <vt:lpstr>And then we can do what?</vt:lpstr>
      <vt:lpstr>Slide 91</vt:lpstr>
      <vt:lpstr>A review… and an invite</vt:lpstr>
      <vt:lpstr>Questions?</vt:lpstr>
      <vt:lpstr>Links</vt:lpstr>
      <vt:lpstr>Thank You</vt:lpstr>
    </vt:vector>
  </TitlesOfParts>
  <Company>Cognizant Technology Solutions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Grand Unified Theory of Software</dc:title>
  <dc:creator>Vinod Dinakaran</dc:creator>
  <cp:lastModifiedBy>Vinod Dinakaran</cp:lastModifiedBy>
  <cp:revision>178</cp:revision>
  <dcterms:created xsi:type="dcterms:W3CDTF">2012-08-22T15:59:57Z</dcterms:created>
  <dcterms:modified xsi:type="dcterms:W3CDTF">2012-08-24T20:08:27Z</dcterms:modified>
</cp:coreProperties>
</file>